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86" r:id="rId2"/>
    <p:sldId id="387" r:id="rId3"/>
    <p:sldId id="388" r:id="rId4"/>
    <p:sldId id="389" r:id="rId5"/>
    <p:sldId id="390" r:id="rId6"/>
    <p:sldId id="391" r:id="rId7"/>
    <p:sldId id="392" r:id="rId8"/>
    <p:sldId id="393" r:id="rId9"/>
    <p:sldId id="394" r:id="rId10"/>
    <p:sldId id="395" r:id="rId11"/>
    <p:sldId id="396" r:id="rId12"/>
    <p:sldId id="323" r:id="rId13"/>
    <p:sldId id="317" r:id="rId14"/>
    <p:sldId id="327" r:id="rId15"/>
    <p:sldId id="405" r:id="rId16"/>
    <p:sldId id="406" r:id="rId17"/>
    <p:sldId id="407" r:id="rId18"/>
    <p:sldId id="408" r:id="rId19"/>
    <p:sldId id="397" r:id="rId20"/>
    <p:sldId id="398" r:id="rId21"/>
    <p:sldId id="399" r:id="rId22"/>
    <p:sldId id="400" r:id="rId23"/>
    <p:sldId id="401" r:id="rId24"/>
    <p:sldId id="402" r:id="rId25"/>
    <p:sldId id="340" r:id="rId26"/>
    <p:sldId id="341" r:id="rId27"/>
    <p:sldId id="411" r:id="rId28"/>
    <p:sldId id="412" r:id="rId29"/>
    <p:sldId id="414" r:id="rId30"/>
    <p:sldId id="415" r:id="rId31"/>
    <p:sldId id="416" r:id="rId32"/>
    <p:sldId id="417" r:id="rId33"/>
    <p:sldId id="418" r:id="rId34"/>
    <p:sldId id="342" r:id="rId35"/>
    <p:sldId id="343" r:id="rId36"/>
    <p:sldId id="345" r:id="rId37"/>
    <p:sldId id="348" r:id="rId38"/>
    <p:sldId id="419" r:id="rId39"/>
    <p:sldId id="420" r:id="rId40"/>
    <p:sldId id="421" r:id="rId41"/>
    <p:sldId id="422" r:id="rId42"/>
    <p:sldId id="424" r:id="rId43"/>
    <p:sldId id="346" r:id="rId44"/>
    <p:sldId id="347" r:id="rId45"/>
    <p:sldId id="427" r:id="rId46"/>
    <p:sldId id="428" r:id="rId47"/>
    <p:sldId id="429" r:id="rId48"/>
    <p:sldId id="431" r:id="rId49"/>
    <p:sldId id="432" r:id="rId50"/>
    <p:sldId id="425" r:id="rId51"/>
    <p:sldId id="426" r:id="rId52"/>
    <p:sldId id="409" r:id="rId53"/>
    <p:sldId id="43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EF142-446B-4F7E-85E2-946D932E70B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06C64-AA69-4565-8563-15DD58B6A2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03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17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60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73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72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65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38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78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8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38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85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2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9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02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967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0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78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97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59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54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573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86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399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023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892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798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07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23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26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6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89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07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16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66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73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260B8-AF04-8D7F-E79E-D0DB1D596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D7358-9F47-DE23-B95E-D7DDC2E72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170DF-6052-1FA1-7131-0482E7486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913A-1EF1-426C-9187-536B6AFBA2B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B45AB-74CC-08C3-507A-21DAAFFD3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9C501-286C-78A5-5C0D-1A266A8E1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C510-51E6-49BD-8B28-F48086A3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14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5C06-F09D-72D8-35A8-82EED722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7076B-0514-81F6-6A9B-DCF1B5AFF6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F76A-A6CD-7914-237E-4D73BBAE1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913A-1EF1-426C-9187-536B6AFBA2B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80A4D-EDB7-15BA-A827-A11CCBACD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8D63E-334F-3AFC-FF18-6B2AD4A92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C510-51E6-49BD-8B28-F48086A3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89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9D0A2A-2E57-5E62-BD04-0AF1B5887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53DC7-2A91-174E-893A-DB8F4488B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E280B-2036-5FDB-B423-09E09BAD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913A-1EF1-426C-9187-536B6AFBA2B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A0B01-7F3E-3981-5E79-98828CBA7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08F04-1556-5645-D1F2-EA7F08D2A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C510-51E6-49BD-8B28-F48086A3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05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5782B-864C-D277-3091-62971C961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F6374-D1C6-466C-70FB-C70469046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5964C-03FE-A94F-3809-082E57F52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913A-1EF1-426C-9187-536B6AFBA2B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DFB3D-1E7C-05D4-4061-6C548DBC1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767F2-5CF7-9F1C-CD5F-8CF129856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C510-51E6-49BD-8B28-F48086A3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68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F895C-789B-B7AA-C123-28306308A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59CA6-8E6C-8E52-D9BB-BDF57F2B8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E942A-77DE-5D52-6B66-9BFAE1BFF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913A-1EF1-426C-9187-536B6AFBA2B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F37DB-B25E-269D-1548-7D511D6B1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0AECD-3E83-0399-BA55-4DCB594A0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C510-51E6-49BD-8B28-F48086A3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1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56ABD-1573-3450-2636-9B68059B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35B33-D327-BA31-6E54-C15279C203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106EE-AABB-C28C-424B-BEA2665FE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F1D7B-FC72-C4E9-821E-EECDC415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913A-1EF1-426C-9187-536B6AFBA2B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01926D-AE98-AA28-27B5-8948705E8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9D445-84B2-EB48-BB8D-74BF35656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C510-51E6-49BD-8B28-F48086A3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64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78DD-CFCD-8563-A3EF-DB42A8ABE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F0619-C676-D9DF-5BEA-800DF5455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26F65-C9CB-F1D5-2169-04D05DB80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95604-5E07-BCC5-1B42-869A1A3D5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1C42F0-139B-9FCA-348A-BD729A470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D324A9-BF70-DB1F-958E-75923C52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913A-1EF1-426C-9187-536B6AFBA2B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7CAC6-1CE7-1C29-773A-3347A7E57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364C95-56D9-4AF3-EEEC-085B78A95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C510-51E6-49BD-8B28-F48086A3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2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64834-50FE-556F-9AD9-E14FC4528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1A852C-00F2-1153-BABD-CE8789349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913A-1EF1-426C-9187-536B6AFBA2B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AAE5C4-1CF9-DE98-8DDF-F524020F2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933E0-A310-35CA-9181-9752DB7FB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C510-51E6-49BD-8B28-F48086A3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33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723507-744E-4FB8-7116-ADAB7CA4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913A-1EF1-426C-9187-536B6AFBA2B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824AE2-ECE5-0060-1DFA-EB1CB0AB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7667D-42F3-092D-FC82-A085CA3D5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C510-51E6-49BD-8B28-F48086A3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2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8D9A6-168C-A4BB-0A33-6DA43E023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2F26C-6C32-7D9A-68AA-729ADEF4C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9128A-9A11-EC97-ECDB-177736993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4DADF-1F29-D59F-6B6D-5EC00F57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913A-1EF1-426C-9187-536B6AFBA2B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00CA8-80EE-653C-4C08-88C5DD861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8F26B-5A3F-C7E0-358E-485D7C5CB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C510-51E6-49BD-8B28-F48086A3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74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0661D-8383-A5A7-8D73-5A757D4D6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D4E9E-5E26-19BB-DF7B-F5EF88203D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46799-AB25-8F73-83A2-DD3797FDC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9C708-AA68-A1A9-80A5-452FB8F1B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1913A-1EF1-426C-9187-536B6AFBA2B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17E84-CAF3-9E6B-F5D6-74DC26F5A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4986F-629D-AFE6-6A48-4FC0DEDD3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1C510-51E6-49BD-8B28-F48086A3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7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160383-6264-C837-87F2-463D03374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B0365-A101-335F-BD82-F7E9946699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4BAA2-19AD-866C-EB52-57D15D4655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1913A-1EF1-426C-9187-536B6AFBA2B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C2D15-BCF5-96B1-31DC-1A6E38CBD6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88A5B-ADF2-B3A8-6250-9450A0057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1C510-51E6-49BD-8B28-F48086A36E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29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9.png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11.wdp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56.png"/><Relationship Id="rId4" Type="http://schemas.microsoft.com/office/2007/relationships/hdphoto" Target="../media/hdphoto1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59.png"/><Relationship Id="rId4" Type="http://schemas.microsoft.com/office/2007/relationships/hdphoto" Target="../media/hdphoto1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62.png"/><Relationship Id="rId4" Type="http://schemas.microsoft.com/office/2007/relationships/hdphoto" Target="../media/hdphoto1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9.wdp"/><Relationship Id="rId5" Type="http://schemas.openxmlformats.org/officeDocument/2006/relationships/image" Target="../media/image65.png"/><Relationship Id="rId4" Type="http://schemas.microsoft.com/office/2007/relationships/hdphoto" Target="../media/hdphoto1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t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t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t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t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tif"/><Relationship Id="rId4" Type="http://schemas.microsoft.com/office/2007/relationships/hdphoto" Target="../media/hdphoto20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t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microsoft.com/office/2007/relationships/hdphoto" Target="../media/hdphoto21.wdp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t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microsoft.com/office/2007/relationships/hdphoto" Target="../media/hdphoto22.wdp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t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4.wdp"/><Relationship Id="rId5" Type="http://schemas.openxmlformats.org/officeDocument/2006/relationships/image" Target="../media/image122.png"/><Relationship Id="rId4" Type="http://schemas.microsoft.com/office/2007/relationships/hdphoto" Target="../media/hdphoto23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tif"/><Relationship Id="rId4" Type="http://schemas.microsoft.com/office/2007/relationships/hdphoto" Target="../media/hdphoto25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7.wdp"/><Relationship Id="rId5" Type="http://schemas.openxmlformats.org/officeDocument/2006/relationships/image" Target="../media/image134.png"/><Relationship Id="rId4" Type="http://schemas.microsoft.com/office/2007/relationships/hdphoto" Target="../media/hdphoto26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t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microsoft.com/office/2007/relationships/hdphoto" Target="../media/hdphoto28.wdp"/><Relationship Id="rId4" Type="http://schemas.openxmlformats.org/officeDocument/2006/relationships/image" Target="../media/image1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t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png"/><Relationship Id="rId4" Type="http://schemas.openxmlformats.org/officeDocument/2006/relationships/image" Target="../media/image143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tif"/><Relationship Id="rId4" Type="http://schemas.microsoft.com/office/2007/relationships/hdphoto" Target="../media/hdphoto29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1.wdp"/><Relationship Id="rId5" Type="http://schemas.openxmlformats.org/officeDocument/2006/relationships/image" Target="../media/image149.png"/><Relationship Id="rId4" Type="http://schemas.microsoft.com/office/2007/relationships/hdphoto" Target="../media/hdphoto30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tif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0.png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1267-32D8-4C9C-B155-29935648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287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Blind Test Healthy vs Head and Neck Cancer Plasma Samples</a:t>
            </a:r>
          </a:p>
        </p:txBody>
      </p:sp>
    </p:spTree>
    <p:extLst>
      <p:ext uri="{BB962C8B-B14F-4D97-AF65-F5344CB8AC3E}">
        <p14:creationId xmlns:p14="http://schemas.microsoft.com/office/powerpoint/2010/main" val="390949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, night, star, outdoor object&#10;&#10;Description automatically generated">
            <a:extLst>
              <a:ext uri="{FF2B5EF4-FFF2-40B4-BE49-F238E27FC236}">
                <a16:creationId xmlns:a16="http://schemas.microsoft.com/office/drawing/2014/main" id="{6A77D5E8-71DA-43F1-A8C3-E1A34615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55" y="2312520"/>
            <a:ext cx="3380954" cy="3416111"/>
          </a:xfrm>
          <a:prstGeom prst="rect">
            <a:avLst/>
          </a:prstGeom>
        </p:spPr>
      </p:pic>
      <p:pic>
        <p:nvPicPr>
          <p:cNvPr id="3" name="Picture 2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7512E6DE-596C-410B-9495-C4DBB33FFF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342" y="2301924"/>
            <a:ext cx="3380953" cy="341611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9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1759 (Ex: 1409; Large: 350)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315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exceeds CI of stage 1 (950-1558)</a:t>
            </a:r>
          </a:p>
          <a:p>
            <a:r>
              <a:rPr lang="en-US" dirty="0"/>
              <a:t>              	             After wash count matches CI for stage 1 (151-370)	</a:t>
            </a:r>
          </a:p>
          <a:p>
            <a:r>
              <a:rPr lang="en-US" dirty="0"/>
              <a:t>Note: 7.9 %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F79560-FB3C-4EC9-99F8-8106AB6343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16" t="16623" r="31215" b="11852"/>
          <a:stretch/>
        </p:blipFill>
        <p:spPr>
          <a:xfrm>
            <a:off x="133965" y="2286783"/>
            <a:ext cx="4411921" cy="361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5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white, night&#10;&#10;Description automatically generated">
            <a:extLst>
              <a:ext uri="{FF2B5EF4-FFF2-40B4-BE49-F238E27FC236}">
                <a16:creationId xmlns:a16="http://schemas.microsoft.com/office/drawing/2014/main" id="{80A7AB90-B41E-429B-B5C4-D088372CD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863" y="2298380"/>
            <a:ext cx="3380953" cy="341611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E30C21E-A3D3-4200-8F3A-2DC1DEE51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46" y="2298380"/>
            <a:ext cx="3380953" cy="341611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10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748 (Ex: 491; Large: 257)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395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between CI of stage 1 (950-1558) and Healthy (64-172)</a:t>
            </a:r>
          </a:p>
          <a:p>
            <a:r>
              <a:rPr lang="en-US" dirty="0"/>
              <a:t>              	             After wash count exceeds CI for stage 1 (151-370)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5058B-5EA8-4DD0-8BE2-96A6FE9440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769" t="18809" r="32286" b="12821"/>
          <a:stretch/>
        </p:blipFill>
        <p:spPr>
          <a:xfrm>
            <a:off x="445354" y="2289588"/>
            <a:ext cx="4169913" cy="341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64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87" y="111393"/>
            <a:ext cx="11633784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Image of Detected Particles via PANORAMA (11)</a:t>
            </a:r>
            <a:r>
              <a:rPr lang="en-US" sz="3200" b="1" dirty="0"/>
              <a:t>(Prediction: Healthy)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3747F8-63D5-4C10-9DE0-0BF2439DA142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5796B0-ED29-44C4-89AA-9CF61DF4EA00}"/>
              </a:ext>
            </a:extLst>
          </p:cNvPr>
          <p:cNvCxnSpPr>
            <a:cxnSpLocks/>
          </p:cNvCxnSpPr>
          <p:nvPr/>
        </p:nvCxnSpPr>
        <p:spPr>
          <a:xfrm>
            <a:off x="7732573" y="5197179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3733CB5E-6AB5-4111-861B-8801C6631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t="4131" r="28849"/>
          <a:stretch/>
        </p:blipFill>
        <p:spPr>
          <a:xfrm>
            <a:off x="61917" y="1628290"/>
            <a:ext cx="4200636" cy="4171590"/>
          </a:xfrm>
        </p:spPr>
      </p:pic>
      <p:pic>
        <p:nvPicPr>
          <p:cNvPr id="11" name="Picture 10" descr="A picture containing white, star, outdoor object, night&#10;&#10;Description automatically generated">
            <a:extLst>
              <a:ext uri="{FF2B5EF4-FFF2-40B4-BE49-F238E27FC236}">
                <a16:creationId xmlns:a16="http://schemas.microsoft.com/office/drawing/2014/main" id="{BD438C3A-FA76-4510-AA6C-B85D5E63A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048" y="1759896"/>
            <a:ext cx="3896139" cy="3908378"/>
          </a:xfrm>
          <a:prstGeom prst="rect">
            <a:avLst/>
          </a:prstGeom>
        </p:spPr>
      </p:pic>
      <p:pic>
        <p:nvPicPr>
          <p:cNvPr id="15" name="Picture 14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08176B15-D9C2-4549-BC02-D97C3C8128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311" y="1764478"/>
            <a:ext cx="3871391" cy="39083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8508AE-B301-4ED9-96E9-A11295A186DB}"/>
              </a:ext>
            </a:extLst>
          </p:cNvPr>
          <p:cNvCxnSpPr>
            <a:cxnSpLocks/>
          </p:cNvCxnSpPr>
          <p:nvPr/>
        </p:nvCxnSpPr>
        <p:spPr>
          <a:xfrm>
            <a:off x="11623765" y="5507047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4A25E9-FDDD-44C5-B2A5-A6FCA095F56F}"/>
              </a:ext>
            </a:extLst>
          </p:cNvPr>
          <p:cNvCxnSpPr>
            <a:cxnSpLocks/>
          </p:cNvCxnSpPr>
          <p:nvPr/>
        </p:nvCxnSpPr>
        <p:spPr>
          <a:xfrm>
            <a:off x="7713719" y="549919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D7A9DB4-40A2-4350-8566-778BD6B32448}"/>
              </a:ext>
            </a:extLst>
          </p:cNvPr>
          <p:cNvSpPr txBox="1"/>
          <p:nvPr/>
        </p:nvSpPr>
        <p:spPr>
          <a:xfrm>
            <a:off x="4213924" y="1134258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369 (Ex: 231; Large: 138)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388380-C919-470F-84E3-6749A551703A}"/>
              </a:ext>
            </a:extLst>
          </p:cNvPr>
          <p:cNvSpPr txBox="1"/>
          <p:nvPr/>
        </p:nvSpPr>
        <p:spPr>
          <a:xfrm>
            <a:off x="8182187" y="1134258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79D2CF-B49F-4718-A90C-F2FF6B1FD55F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Healthy CI (64-172)	             </a:t>
            </a:r>
          </a:p>
          <a:p>
            <a:r>
              <a:rPr lang="en-US" dirty="0"/>
              <a:t>	             After wash slightly higher than Healthy CI (7-28)	</a:t>
            </a:r>
          </a:p>
          <a:p>
            <a:r>
              <a:rPr lang="en-US" dirty="0"/>
              <a:t>Note: 0% response to miRNA-21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62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Image of Detected Particles via PANORAMA (12)</a:t>
            </a:r>
            <a:r>
              <a:rPr lang="en-US" sz="3200" b="1" dirty="0"/>
              <a:t>(Prediction: Healthy)</a:t>
            </a:r>
            <a:endParaRPr lang="en-US" sz="3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55004" y="5490984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7110891-D5D7-45B8-81EA-5E1DFB208BC6}"/>
              </a:ext>
            </a:extLst>
          </p:cNvPr>
          <p:cNvCxnSpPr>
            <a:cxnSpLocks/>
          </p:cNvCxnSpPr>
          <p:nvPr/>
        </p:nvCxnSpPr>
        <p:spPr>
          <a:xfrm>
            <a:off x="11580668" y="5331707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F8003-F76D-4232-BECD-CE5D4B14B1EC}"/>
              </a:ext>
            </a:extLst>
          </p:cNvPr>
          <p:cNvCxnSpPr>
            <a:cxnSpLocks/>
          </p:cNvCxnSpPr>
          <p:nvPr/>
        </p:nvCxnSpPr>
        <p:spPr>
          <a:xfrm>
            <a:off x="7662980" y="5332772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DC1787B6-245D-4619-88AF-A4220B0E4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8" t="3453" r="27907"/>
          <a:stretch/>
        </p:blipFill>
        <p:spPr>
          <a:xfrm>
            <a:off x="84340" y="1741341"/>
            <a:ext cx="4260544" cy="4153624"/>
          </a:xfrm>
        </p:spPr>
      </p:pic>
      <p:pic>
        <p:nvPicPr>
          <p:cNvPr id="10" name="Picture 9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07BD87CF-77F0-468F-A7EB-077BF302B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914" y="1798106"/>
            <a:ext cx="3896140" cy="3928984"/>
          </a:xfrm>
          <a:prstGeom prst="rect">
            <a:avLst/>
          </a:prstGeom>
        </p:spPr>
      </p:pic>
      <p:pic>
        <p:nvPicPr>
          <p:cNvPr id="16" name="Picture 15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0C3E1CCE-D06B-441B-BD2F-E89A57ADD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727" y="1798106"/>
            <a:ext cx="3896140" cy="392898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E277AF4-7D8D-49F1-9F81-29CA2D50B556}"/>
              </a:ext>
            </a:extLst>
          </p:cNvPr>
          <p:cNvCxnSpPr>
            <a:cxnSpLocks/>
          </p:cNvCxnSpPr>
          <p:nvPr/>
        </p:nvCxnSpPr>
        <p:spPr>
          <a:xfrm>
            <a:off x="11661691" y="5631170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4E6CD8-7F9C-44F4-AB7B-CCB6C8720938}"/>
              </a:ext>
            </a:extLst>
          </p:cNvPr>
          <p:cNvCxnSpPr>
            <a:cxnSpLocks/>
          </p:cNvCxnSpPr>
          <p:nvPr/>
        </p:nvCxnSpPr>
        <p:spPr>
          <a:xfrm>
            <a:off x="7662980" y="5631170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6AF653-7728-48ED-BA19-AC9669A7B0AE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398 (Ex: 281; Large: 117)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9DCEA4-876A-4ED9-B8CF-44870B9EED1A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FA905D-226D-4A1B-826A-FA8FB83A09D7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Healthy CI (64-172)	             </a:t>
            </a:r>
          </a:p>
          <a:p>
            <a:r>
              <a:rPr lang="en-US" dirty="0"/>
              <a:t>	             After wash slightly higher than Healthy CI (7-28)	</a:t>
            </a:r>
          </a:p>
          <a:p>
            <a:r>
              <a:rPr lang="en-US" dirty="0"/>
              <a:t>Note: 0% response to miRNA-21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284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00" y="135677"/>
            <a:ext cx="11746523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Image of Detected Particles via PANORAMA (13)</a:t>
            </a:r>
            <a:br>
              <a:rPr lang="en-US" sz="3200" dirty="0">
                <a:latin typeface="+mn-lt"/>
              </a:rPr>
            </a:br>
            <a:r>
              <a:rPr lang="en-US" sz="3200" b="1" dirty="0"/>
              <a:t>(Prediction: Healthy (12%))</a:t>
            </a:r>
            <a:endParaRPr lang="en-US" sz="3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5496D899-5F62-4F3F-84BD-DE64D876E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2" t="4189" r="29008"/>
          <a:stretch/>
        </p:blipFill>
        <p:spPr>
          <a:xfrm>
            <a:off x="40044" y="1771906"/>
            <a:ext cx="4204355" cy="4169054"/>
          </a:xfrm>
        </p:spPr>
      </p:pic>
      <p:pic>
        <p:nvPicPr>
          <p:cNvPr id="10" name="Picture 9" descr="A picture containing white, black, outdoor object, night sky&#10;&#10;Description automatically generated">
            <a:extLst>
              <a:ext uri="{FF2B5EF4-FFF2-40B4-BE49-F238E27FC236}">
                <a16:creationId xmlns:a16="http://schemas.microsoft.com/office/drawing/2014/main" id="{6D91994D-504C-4FB9-8AC1-57A903B07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814" y="1856275"/>
            <a:ext cx="3906659" cy="3898460"/>
          </a:xfrm>
          <a:prstGeom prst="rect">
            <a:avLst/>
          </a:prstGeom>
        </p:spPr>
      </p:pic>
      <p:pic>
        <p:nvPicPr>
          <p:cNvPr id="17" name="Picture 16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8E9CCCFB-A213-46DE-B68C-46296B6EC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408" y="1841306"/>
            <a:ext cx="3857724" cy="389846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11CEBFA-7377-46A2-A61E-382A4A3E1A66}"/>
              </a:ext>
            </a:extLst>
          </p:cNvPr>
          <p:cNvCxnSpPr>
            <a:cxnSpLocks/>
          </p:cNvCxnSpPr>
          <p:nvPr/>
        </p:nvCxnSpPr>
        <p:spPr>
          <a:xfrm>
            <a:off x="11615424" y="5626317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D038AB-CFD9-46C0-9CA7-7915345D0FC2}"/>
              </a:ext>
            </a:extLst>
          </p:cNvPr>
          <p:cNvCxnSpPr>
            <a:cxnSpLocks/>
          </p:cNvCxnSpPr>
          <p:nvPr/>
        </p:nvCxnSpPr>
        <p:spPr>
          <a:xfrm>
            <a:off x="7725438" y="5626317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352 (Ex: 266; Large: 86)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81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42D89C-0C07-4140-96D2-96529634751B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Healthy CI (64-172)	             </a:t>
            </a:r>
          </a:p>
          <a:p>
            <a:r>
              <a:rPr lang="en-US" dirty="0"/>
              <a:t>	             After wash Higher than Healthy CI (7-28)but lower than Cancer stage I (151-370)</a:t>
            </a:r>
          </a:p>
          <a:p>
            <a:r>
              <a:rPr lang="en-US" dirty="0"/>
              <a:t>Note: 0% response to miRNA-21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970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00" y="107475"/>
            <a:ext cx="1186593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Image of Detected Particles via PANORAMA (14) (Prediction: Healthy)</a:t>
            </a:r>
            <a:endParaRPr lang="en-US" sz="3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E303F11A-24CB-42E0-ABD8-FDE546831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3" t="3322" r="27907"/>
          <a:stretch/>
        </p:blipFill>
        <p:spPr>
          <a:xfrm>
            <a:off x="55470" y="1809140"/>
            <a:ext cx="4245604" cy="4126869"/>
          </a:xfrm>
        </p:spPr>
      </p:pic>
      <p:pic>
        <p:nvPicPr>
          <p:cNvPr id="9" name="Picture 8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DBBFC569-89A1-47B3-9CF7-593B6F8EA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512" y="1817490"/>
            <a:ext cx="3904567" cy="3900457"/>
          </a:xfrm>
          <a:prstGeom prst="rect">
            <a:avLst/>
          </a:prstGeom>
        </p:spPr>
      </p:pic>
      <p:pic>
        <p:nvPicPr>
          <p:cNvPr id="16" name="Picture 1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6963CF7D-DB6F-4FFF-B84B-EBE45A331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210" y="1817490"/>
            <a:ext cx="3839320" cy="390045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80BD8D-5159-4FE9-B887-9E76DC2F68BE}"/>
              </a:ext>
            </a:extLst>
          </p:cNvPr>
          <p:cNvCxnSpPr>
            <a:cxnSpLocks/>
          </p:cNvCxnSpPr>
          <p:nvPr/>
        </p:nvCxnSpPr>
        <p:spPr>
          <a:xfrm>
            <a:off x="11615424" y="5633604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969CE4-06BF-4A81-9E21-C0A23A3715C1}"/>
              </a:ext>
            </a:extLst>
          </p:cNvPr>
          <p:cNvCxnSpPr>
            <a:cxnSpLocks/>
          </p:cNvCxnSpPr>
          <p:nvPr/>
        </p:nvCxnSpPr>
        <p:spPr>
          <a:xfrm>
            <a:off x="7596806" y="563666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AC8C89-1ADD-43DC-9F8F-DC4C9D884502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148 (Ex: 93; Large: 55)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996DF3-2BE0-42C5-9B07-84A796432D5F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76AB3D-58A5-45BC-B4E5-C3092E3A6225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Healthy CI (64-172)	             </a:t>
            </a:r>
          </a:p>
          <a:p>
            <a:r>
              <a:rPr lang="en-US" dirty="0"/>
              <a:t>	             After wash matches Healthy CI (7-28)</a:t>
            </a:r>
          </a:p>
          <a:p>
            <a:r>
              <a:rPr lang="en-US" dirty="0"/>
              <a:t>Note: 0% response to miRNA-21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017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Image of Detected Particles via PANORAMA (15)(Prediction: Cancer)</a:t>
            </a:r>
            <a:endParaRPr lang="en-US" sz="3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72D49D2C-F94A-496B-92F0-0C9715D1F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91" t="3972" r="27907"/>
          <a:stretch/>
        </p:blipFill>
        <p:spPr>
          <a:xfrm>
            <a:off x="62046" y="1494376"/>
            <a:ext cx="4299515" cy="4178481"/>
          </a:xfrm>
        </p:spPr>
      </p:pic>
      <p:pic>
        <p:nvPicPr>
          <p:cNvPr id="10" name="Picture 9" descr="A picture containing outdoor, white, outdoor object, star&#10;&#10;Description automatically generated">
            <a:extLst>
              <a:ext uri="{FF2B5EF4-FFF2-40B4-BE49-F238E27FC236}">
                <a16:creationId xmlns:a16="http://schemas.microsoft.com/office/drawing/2014/main" id="{D5055DD6-076A-4D43-80DC-E403392A5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628" y="1821802"/>
            <a:ext cx="3857399" cy="3952084"/>
          </a:xfrm>
          <a:prstGeom prst="rect">
            <a:avLst/>
          </a:prstGeom>
        </p:spPr>
      </p:pic>
      <p:pic>
        <p:nvPicPr>
          <p:cNvPr id="17" name="Picture 16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B1D9AF99-75CF-4BB1-AA74-8AFB072955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835" y="1823428"/>
            <a:ext cx="3913110" cy="395045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341231-51C8-443A-AF05-ED9D43D61E74}"/>
              </a:ext>
            </a:extLst>
          </p:cNvPr>
          <p:cNvCxnSpPr>
            <a:cxnSpLocks/>
          </p:cNvCxnSpPr>
          <p:nvPr/>
        </p:nvCxnSpPr>
        <p:spPr>
          <a:xfrm>
            <a:off x="11522869" y="5662452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18E92A1-DD63-4657-B29D-5AA5A815173F}"/>
              </a:ext>
            </a:extLst>
          </p:cNvPr>
          <p:cNvCxnSpPr>
            <a:cxnSpLocks/>
          </p:cNvCxnSpPr>
          <p:nvPr/>
        </p:nvCxnSpPr>
        <p:spPr>
          <a:xfrm>
            <a:off x="7508621" y="5662452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283F93F-6109-4BC5-930F-08E8041A1DDF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428 (Ex: 290; Large: 138)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92095-F10D-40A8-8411-926BF3D884E4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85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D24F2A-966B-4C67-A6B5-7BE51378A4D4}"/>
              </a:ext>
            </a:extLst>
          </p:cNvPr>
          <p:cNvSpPr txBox="1"/>
          <p:nvPr/>
        </p:nvSpPr>
        <p:spPr>
          <a:xfrm>
            <a:off x="222291" y="5934560"/>
            <a:ext cx="9049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Based On Count: Before wash count lower than CI of stage 1 (950-1558)</a:t>
            </a:r>
          </a:p>
          <a:p>
            <a:r>
              <a:rPr lang="en-US" dirty="0"/>
              <a:t>              	             After wash count lower than CI for stage 1 (151-370)	</a:t>
            </a:r>
          </a:p>
          <a:p>
            <a:r>
              <a:rPr lang="en-US" dirty="0"/>
              <a:t>Note: 11.5% % response to miRNA-21</a:t>
            </a:r>
          </a:p>
        </p:txBody>
      </p:sp>
    </p:spTree>
    <p:extLst>
      <p:ext uri="{BB962C8B-B14F-4D97-AF65-F5344CB8AC3E}">
        <p14:creationId xmlns:p14="http://schemas.microsoft.com/office/powerpoint/2010/main" val="395521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0544"/>
            <a:ext cx="12027315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Image of Detected Particles via PANORAMA (16) (Prediction: Healthy)</a:t>
            </a:r>
            <a:endParaRPr lang="en-US" sz="3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56DE77E6-BE87-4D18-A8C1-7401922EB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1" t="2673" r="28612"/>
          <a:stretch/>
        </p:blipFill>
        <p:spPr>
          <a:xfrm>
            <a:off x="0" y="1508049"/>
            <a:ext cx="4251489" cy="4235041"/>
          </a:xfrm>
        </p:spPr>
      </p:pic>
      <p:pic>
        <p:nvPicPr>
          <p:cNvPr id="9" name="Picture 8" descr="A picture containing night, outdoor object, night sky&#10;&#10;Description automatically generated">
            <a:extLst>
              <a:ext uri="{FF2B5EF4-FFF2-40B4-BE49-F238E27FC236}">
                <a16:creationId xmlns:a16="http://schemas.microsoft.com/office/drawing/2014/main" id="{903C6F43-FD7F-412B-94F2-B83BEFA7D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489" y="1820793"/>
            <a:ext cx="3891245" cy="3945117"/>
          </a:xfrm>
          <a:prstGeom prst="rect">
            <a:avLst/>
          </a:prstGeom>
        </p:spPr>
      </p:pic>
      <p:pic>
        <p:nvPicPr>
          <p:cNvPr id="16" name="Picture 15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1BF6A8C9-D898-438D-9976-9CBE3E742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785" y="1820674"/>
            <a:ext cx="3902160" cy="396436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6944B2F-EE33-44EC-8B40-F59A0792E23B}"/>
              </a:ext>
            </a:extLst>
          </p:cNvPr>
          <p:cNvCxnSpPr>
            <a:cxnSpLocks/>
          </p:cNvCxnSpPr>
          <p:nvPr/>
        </p:nvCxnSpPr>
        <p:spPr>
          <a:xfrm>
            <a:off x="11615424" y="560283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A584C8-4816-4FB7-A3B2-B13B79624FF7}"/>
              </a:ext>
            </a:extLst>
          </p:cNvPr>
          <p:cNvCxnSpPr>
            <a:cxnSpLocks/>
          </p:cNvCxnSpPr>
          <p:nvPr/>
        </p:nvCxnSpPr>
        <p:spPr>
          <a:xfrm>
            <a:off x="7616713" y="5596465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AACDE02-EA8D-4D3F-93EA-8843331C4715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264 (Ex: 186; Large: 78)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99C79-E6A3-4C34-818B-BF86C2CF77CF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038AFE-2503-4FA3-ACCC-A8183FF419CA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Healthy CI (64-172)	             </a:t>
            </a:r>
          </a:p>
          <a:p>
            <a:r>
              <a:rPr lang="en-US" dirty="0"/>
              <a:t>	             After wash matches Healthy CI (7-28)</a:t>
            </a:r>
          </a:p>
          <a:p>
            <a:r>
              <a:rPr lang="en-US" dirty="0"/>
              <a:t>Note: 0% response to miRNA-21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897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259"/>
            <a:ext cx="128905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Image of Detected Particles via PANORAMA (17)(Prediction: Healthy)</a:t>
            </a:r>
            <a:endParaRPr lang="en-US" sz="3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2AFBDA7C-C6B9-446A-B534-9D324BFDB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2" t="2456" r="27907"/>
          <a:stretch/>
        </p:blipFill>
        <p:spPr>
          <a:xfrm>
            <a:off x="64895" y="1508308"/>
            <a:ext cx="4318369" cy="4244467"/>
          </a:xfrm>
        </p:spPr>
      </p:pic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E873445A-7F0D-4E37-9AFB-5ACF215FE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388" y="1805863"/>
            <a:ext cx="3853516" cy="3898277"/>
          </a:xfrm>
          <a:prstGeom prst="rect">
            <a:avLst/>
          </a:prstGeom>
        </p:spPr>
      </p:pic>
      <p:pic>
        <p:nvPicPr>
          <p:cNvPr id="10" name="Picture 9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21C98C6E-BFAB-41F0-807B-77E80F8A24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792" y="1805863"/>
            <a:ext cx="3882166" cy="38780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5D13D45-F4CF-4D24-ADCD-9925D7A7EFFD}"/>
              </a:ext>
            </a:extLst>
          </p:cNvPr>
          <p:cNvCxnSpPr>
            <a:cxnSpLocks/>
          </p:cNvCxnSpPr>
          <p:nvPr/>
        </p:nvCxnSpPr>
        <p:spPr>
          <a:xfrm>
            <a:off x="11615424" y="548822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916C07C-A039-4669-A512-A9D1370006E8}"/>
              </a:ext>
            </a:extLst>
          </p:cNvPr>
          <p:cNvCxnSpPr>
            <a:cxnSpLocks/>
          </p:cNvCxnSpPr>
          <p:nvPr/>
        </p:nvCxnSpPr>
        <p:spPr>
          <a:xfrm>
            <a:off x="7616713" y="5491282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9783F7F-7463-46A5-A5A3-75B0197109DD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381 (Ex: 238; Large: 143)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88B53C-A016-4274-9B66-BAD86DD82365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5C4141-0769-4BD7-9767-0AA365BAC72E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Healthy CI (64-172)	             </a:t>
            </a:r>
          </a:p>
          <a:p>
            <a:r>
              <a:rPr lang="en-US" dirty="0"/>
              <a:t>	             After wash matches Healthy CI (7-28)</a:t>
            </a:r>
          </a:p>
          <a:p>
            <a:r>
              <a:rPr lang="en-US" dirty="0"/>
              <a:t>Note: 0% response to miRNA-21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442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ree, outdoor, white, outdoor object&#10;&#10;Description automatically generated">
            <a:extLst>
              <a:ext uri="{FF2B5EF4-FFF2-40B4-BE49-F238E27FC236}">
                <a16:creationId xmlns:a16="http://schemas.microsoft.com/office/drawing/2014/main" id="{7A0FC297-A213-47D5-97F2-07CEB5B11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708" y="2281241"/>
            <a:ext cx="3375163" cy="3416110"/>
          </a:xfrm>
          <a:prstGeom prst="rect">
            <a:avLst/>
          </a:prstGeom>
        </p:spPr>
      </p:pic>
      <p:pic>
        <p:nvPicPr>
          <p:cNvPr id="3" name="Picture 2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012C068F-F548-4336-A0B5-3468D42BA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7000"/>
                    </a14:imgEffect>
                    <a14:imgEffect>
                      <a14:brightnessContrast brigh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716" y="2281287"/>
            <a:ext cx="3375163" cy="341611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18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1960 (Ex: 1623; Large: 337)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221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Exceeds CI of stage 1 (950-1558)</a:t>
            </a:r>
          </a:p>
          <a:p>
            <a:r>
              <a:rPr lang="en-US" dirty="0"/>
              <a:t>              	             After wash count matches CI for stage 1 (151-370)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80DDD-4B7A-4A79-8BC9-3E6B2E6738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03" t="18809" r="32238" b="14015"/>
          <a:stretch/>
        </p:blipFill>
        <p:spPr>
          <a:xfrm>
            <a:off x="365386" y="2281240"/>
            <a:ext cx="4326632" cy="341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17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dark, night sky&#10;&#10;Description automatically generated">
            <a:extLst>
              <a:ext uri="{FF2B5EF4-FFF2-40B4-BE49-F238E27FC236}">
                <a16:creationId xmlns:a16="http://schemas.microsoft.com/office/drawing/2014/main" id="{9BF1310D-1CDF-4C7D-928F-B7C3E0FD1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538" y="2291604"/>
            <a:ext cx="3380955" cy="3416112"/>
          </a:xfrm>
          <a:prstGeom prst="rect">
            <a:avLst/>
          </a:prstGeom>
        </p:spPr>
      </p:pic>
      <p:pic>
        <p:nvPicPr>
          <p:cNvPr id="3" name="Picture 2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F9ECB66-A4E8-40A0-B40D-C7E04D513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863" y="2291605"/>
            <a:ext cx="3380954" cy="341611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150 (Ex: 55; Large: 95)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4935584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Healthy (64-172)</a:t>
            </a:r>
          </a:p>
          <a:p>
            <a:r>
              <a:rPr lang="en-US" dirty="0"/>
              <a:t>              	             After wash count matches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55117-EC81-4663-8AD8-A94EAC15C7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16" t="18943" r="32843" b="14015"/>
          <a:stretch/>
        </p:blipFill>
        <p:spPr>
          <a:xfrm>
            <a:off x="238597" y="2291604"/>
            <a:ext cx="4306709" cy="341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48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tar, outdoor object, slope, night sky&#10;&#10;Description automatically generated">
            <a:extLst>
              <a:ext uri="{FF2B5EF4-FFF2-40B4-BE49-F238E27FC236}">
                <a16:creationId xmlns:a16="http://schemas.microsoft.com/office/drawing/2014/main" id="{2125AB4B-C907-49C8-B8E1-ECE921499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5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56" y="2269157"/>
            <a:ext cx="3380952" cy="3416110"/>
          </a:xfrm>
          <a:prstGeom prst="rect">
            <a:avLst/>
          </a:prstGeom>
        </p:spPr>
      </p:pic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FD4E6E0-C788-412D-A6AF-18C6E5E989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592" y="2269156"/>
            <a:ext cx="3380954" cy="341611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19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56 (Ex: 49; Large: 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Healthy (64-172)</a:t>
            </a:r>
          </a:p>
          <a:p>
            <a:r>
              <a:rPr lang="en-US" dirty="0"/>
              <a:t>              	             After wash count matches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1652D-C58A-4F54-B0E1-C3A8E385BF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8" t="17101" r="31007" b="14016"/>
          <a:stretch/>
        </p:blipFill>
        <p:spPr>
          <a:xfrm>
            <a:off x="484371" y="2158143"/>
            <a:ext cx="4229101" cy="340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36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207DAD0F-B963-48AB-B81A-6F339B802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7000"/>
                    </a14:imgEffect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596" y="2254190"/>
            <a:ext cx="3380954" cy="3439549"/>
          </a:xfrm>
          <a:prstGeom prst="rect">
            <a:avLst/>
          </a:prstGeom>
        </p:spPr>
      </p:pic>
      <p:pic>
        <p:nvPicPr>
          <p:cNvPr id="3" name="Picture 2" descr="A picture containing star, outdoor object, slope, night&#10;&#10;Description automatically generated">
            <a:extLst>
              <a:ext uri="{FF2B5EF4-FFF2-40B4-BE49-F238E27FC236}">
                <a16:creationId xmlns:a16="http://schemas.microsoft.com/office/drawing/2014/main" id="{7AE923AB-3F1D-4872-900F-C571A3867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467" y="2254805"/>
            <a:ext cx="3380954" cy="343954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20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120 (Ex: 97; Large: 23)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Healthy (64-172)</a:t>
            </a:r>
          </a:p>
          <a:p>
            <a:r>
              <a:rPr lang="en-US" dirty="0"/>
              <a:t>              	             After wash count matches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52F0A-EAC0-474F-9041-26C2417198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96" t="16968" r="31245" b="11852"/>
          <a:stretch/>
        </p:blipFill>
        <p:spPr>
          <a:xfrm>
            <a:off x="536435" y="2277748"/>
            <a:ext cx="4139739" cy="339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55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DD75348A-B710-41B1-8F6A-510301110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2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074" y="2312521"/>
            <a:ext cx="3357615" cy="3416110"/>
          </a:xfrm>
          <a:prstGeom prst="rect">
            <a:avLst/>
          </a:prstGeom>
        </p:spPr>
      </p:pic>
      <p:pic>
        <p:nvPicPr>
          <p:cNvPr id="3" name="Picture 2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0BAE3156-344C-47C4-BDD0-0A1BE73DD5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7000"/>
                    </a14:imgEffect>
                    <a14:imgEffect>
                      <a14:brightnessContrast brigh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235" y="2301924"/>
            <a:ext cx="3357615" cy="341611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21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106 (Ex: 96; Large: 10)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Healthy (64-172)</a:t>
            </a:r>
          </a:p>
          <a:p>
            <a:r>
              <a:rPr lang="en-US" dirty="0"/>
              <a:t>              	             After wash count matches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A650FF-34C8-45BD-8B0F-1B174DCBD2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375" t="16468" r="31167" b="11852"/>
          <a:stretch/>
        </p:blipFill>
        <p:spPr>
          <a:xfrm>
            <a:off x="598542" y="2312521"/>
            <a:ext cx="4190344" cy="341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56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A526EF53-5B0A-459F-B5BB-37CFCD020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"/>
                    </a14:imgEffect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458" y="2292399"/>
            <a:ext cx="3380952" cy="3416110"/>
          </a:xfrm>
          <a:prstGeom prst="rect">
            <a:avLst/>
          </a:prstGeom>
        </p:spPr>
      </p:pic>
      <p:pic>
        <p:nvPicPr>
          <p:cNvPr id="6" name="Picture 5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DB606C2F-DEBD-4884-AAB5-52CEDF6E8C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121" y="2273349"/>
            <a:ext cx="3380952" cy="34161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22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129 (Ex: 112; Large: 17)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Healthy (64-172)</a:t>
            </a:r>
          </a:p>
          <a:p>
            <a:r>
              <a:rPr lang="en-US" dirty="0"/>
              <a:t>              	             After wash count matches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EEBA12-4C9A-47F1-A5F0-EEC06CA8688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553" t="16761" r="32286" b="14016"/>
          <a:stretch/>
        </p:blipFill>
        <p:spPr>
          <a:xfrm>
            <a:off x="367165" y="2151992"/>
            <a:ext cx="4137559" cy="341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02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2557EE8B-E6C6-4483-9F51-3D13F2873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677" y="2249489"/>
            <a:ext cx="3380954" cy="3416111"/>
          </a:xfrm>
          <a:prstGeom prst="rect">
            <a:avLst/>
          </a:prstGeom>
        </p:spPr>
      </p:pic>
      <p:pic>
        <p:nvPicPr>
          <p:cNvPr id="6" name="Picture 5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7D5902E6-454B-48FB-847D-91E5C4607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121" y="2267356"/>
            <a:ext cx="3380954" cy="341611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23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226 (Ex: 184; Large: 42)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slightly higher CI Healthy (64-172)</a:t>
            </a:r>
          </a:p>
          <a:p>
            <a:r>
              <a:rPr lang="en-US" dirty="0"/>
              <a:t>              	             After wash count matches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A29189-915C-41B6-BA32-A1B06A67EC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20" t="17127" r="31948" b="11852"/>
          <a:stretch/>
        </p:blipFill>
        <p:spPr>
          <a:xfrm>
            <a:off x="427740" y="2267355"/>
            <a:ext cx="4098643" cy="341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41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48" y="154461"/>
            <a:ext cx="12069753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Image of Detected Particles via PANORAMA (24)(Prediction: Healthy)</a:t>
            </a:r>
            <a:endParaRPr lang="en-US" sz="3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783F7F-7463-46A5-A5A3-75B0197109DD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249 (Ex: 139; Large: 110)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88B53C-A016-4274-9B66-BAD86DD82365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FBCBA86D-EB43-4EC7-9BF3-C7B5C9799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9" t="3755" r="28611"/>
          <a:stretch/>
        </p:blipFill>
        <p:spPr>
          <a:xfrm>
            <a:off x="29986" y="1517271"/>
            <a:ext cx="4181260" cy="4155586"/>
          </a:xfrm>
        </p:spPr>
      </p:pic>
      <p:pic>
        <p:nvPicPr>
          <p:cNvPr id="12" name="Picture 11" descr="A picture containing white, star, outdoor object, night sky&#10;&#10;Description automatically generated">
            <a:extLst>
              <a:ext uri="{FF2B5EF4-FFF2-40B4-BE49-F238E27FC236}">
                <a16:creationId xmlns:a16="http://schemas.microsoft.com/office/drawing/2014/main" id="{E040D926-B7D0-488C-833D-96008C885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084" y="2083324"/>
            <a:ext cx="3772014" cy="358953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640D0E-D1A9-4853-8348-45353D88DC49}"/>
              </a:ext>
            </a:extLst>
          </p:cNvPr>
          <p:cNvCxnSpPr/>
          <p:nvPr/>
        </p:nvCxnSpPr>
        <p:spPr>
          <a:xfrm>
            <a:off x="7520675" y="5486400"/>
            <a:ext cx="4206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15E70773-D6D2-458E-A349-35A5F02F6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311" y="2083323"/>
            <a:ext cx="3893089" cy="358953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DFCFE35-3ED3-40ED-A2AA-D50256DCDA38}"/>
              </a:ext>
            </a:extLst>
          </p:cNvPr>
          <p:cNvCxnSpPr/>
          <p:nvPr/>
        </p:nvCxnSpPr>
        <p:spPr>
          <a:xfrm>
            <a:off x="11462651" y="5486400"/>
            <a:ext cx="4206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A76D219-457D-41F4-B79A-EB72C79D0CEF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Healthy (64-172)</a:t>
            </a:r>
          </a:p>
          <a:p>
            <a:r>
              <a:rPr lang="en-US" dirty="0"/>
              <a:t>              	             After wash count matches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9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3015"/>
            <a:ext cx="1261523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</a:rPr>
              <a:t>Image of Detected Particles via PANORAMA (25)(Prediction: Cancer(50%))</a:t>
            </a:r>
            <a:endParaRPr lang="en-US" sz="3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320 (Ex: 235; Large: 85)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120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65DE2529-9B35-460C-9F43-71FF2EF9C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4" t="3972" r="28710"/>
          <a:stretch/>
        </p:blipFill>
        <p:spPr>
          <a:xfrm>
            <a:off x="18719" y="1639312"/>
            <a:ext cx="4039277" cy="3961131"/>
          </a:xfrm>
        </p:spPr>
      </p:pic>
      <p:pic>
        <p:nvPicPr>
          <p:cNvPr id="9" name="Picture 8" descr="A picture containing tree, outdoor, night sky&#10;&#10;Description automatically generated">
            <a:extLst>
              <a:ext uri="{FF2B5EF4-FFF2-40B4-BE49-F238E27FC236}">
                <a16:creationId xmlns:a16="http://schemas.microsoft.com/office/drawing/2014/main" id="{1B93B704-3A2B-4D88-8DDB-6CC748E69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15" y="1978834"/>
            <a:ext cx="3939854" cy="3799794"/>
          </a:xfrm>
          <a:prstGeom prst="rect">
            <a:avLst/>
          </a:prstGeom>
        </p:spPr>
      </p:pic>
      <p:pic>
        <p:nvPicPr>
          <p:cNvPr id="20" name="Picture 19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20C2DB0A-6953-45AA-9E45-59A2D8AF1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610" y="1978834"/>
            <a:ext cx="4085671" cy="379979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8548E3B-E00A-4AEB-BE79-35C426C98968}"/>
              </a:ext>
            </a:extLst>
          </p:cNvPr>
          <p:cNvCxnSpPr/>
          <p:nvPr/>
        </p:nvCxnSpPr>
        <p:spPr>
          <a:xfrm>
            <a:off x="11578848" y="5600443"/>
            <a:ext cx="4206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38FF38-BB58-4BB0-80CB-BA742E4AD701}"/>
              </a:ext>
            </a:extLst>
          </p:cNvPr>
          <p:cNvCxnSpPr/>
          <p:nvPr/>
        </p:nvCxnSpPr>
        <p:spPr>
          <a:xfrm>
            <a:off x="7475112" y="5600443"/>
            <a:ext cx="4206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17E750-09B0-460F-AC28-4969FEE636D5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than CI of stage 1 (950-1558)</a:t>
            </a:r>
          </a:p>
          <a:p>
            <a:r>
              <a:rPr lang="en-US" dirty="0"/>
              <a:t>              	             After wash count lower than CI for stage 1 (151-370)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939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737FEE3E-BBCD-4D08-BFF3-F26C8C294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611" y="2275751"/>
            <a:ext cx="3380954" cy="3416111"/>
          </a:xfrm>
          <a:prstGeom prst="rect">
            <a:avLst/>
          </a:prstGeom>
        </p:spPr>
      </p:pic>
      <p:pic>
        <p:nvPicPr>
          <p:cNvPr id="11" name="Picture 10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34C3ED72-D31A-4889-B2E0-E98290FB9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445" y="2275751"/>
            <a:ext cx="3369395" cy="341611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26 (Prediction: Healthy(45%))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237 (Ex:146; Large: 91)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slightly higher than CI Healthy (64-172)</a:t>
            </a:r>
          </a:p>
          <a:p>
            <a:r>
              <a:rPr lang="en-US" dirty="0"/>
              <a:t>              	             After wash count slightly higher than CI Healthy (7-28); less than cutoff 75.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3D14436-2548-4880-BCBC-50AE6D4137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69" t="17004" r="31948" b="11852"/>
          <a:stretch/>
        </p:blipFill>
        <p:spPr>
          <a:xfrm>
            <a:off x="733772" y="2545617"/>
            <a:ext cx="3675110" cy="311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422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, star, light, dark&#10;&#10;Description automatically generated">
            <a:extLst>
              <a:ext uri="{FF2B5EF4-FFF2-40B4-BE49-F238E27FC236}">
                <a16:creationId xmlns:a16="http://schemas.microsoft.com/office/drawing/2014/main" id="{C6D3FB52-78C9-4894-BFDD-D13CF5226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169" y="2301627"/>
            <a:ext cx="3369396" cy="3398594"/>
          </a:xfrm>
          <a:prstGeom prst="rect">
            <a:avLst/>
          </a:prstGeom>
        </p:spPr>
      </p:pic>
      <p:pic>
        <p:nvPicPr>
          <p:cNvPr id="5" name="Picture 4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B042CBAA-266F-45FB-8026-497973C4D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483" y="2301627"/>
            <a:ext cx="3369396" cy="339859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27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1312 (Ex:1074; Large: 238)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202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of stage 1 (950-1558)</a:t>
            </a:r>
          </a:p>
          <a:p>
            <a:r>
              <a:rPr lang="en-US" dirty="0"/>
              <a:t>              	             After wash count matches CI for stage 1 (151-370) 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FC6A1-F1A0-46C9-B59D-71872AB4DE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966" t="17820" r="31948" b="12949"/>
          <a:stretch/>
        </p:blipFill>
        <p:spPr>
          <a:xfrm>
            <a:off x="281221" y="2301626"/>
            <a:ext cx="4283809" cy="339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56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57DAEB94-E85E-47FC-94DB-11A72488C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095" y="2312520"/>
            <a:ext cx="3380955" cy="3416112"/>
          </a:xfrm>
          <a:prstGeom prst="rect">
            <a:avLst/>
          </a:prstGeom>
        </p:spPr>
      </p:pic>
      <p:pic>
        <p:nvPicPr>
          <p:cNvPr id="5" name="Picture 4" descr="A picture containing outdoor object, star, dark, night&#10;&#10;Description automatically generated">
            <a:extLst>
              <a:ext uri="{FF2B5EF4-FFF2-40B4-BE49-F238E27FC236}">
                <a16:creationId xmlns:a16="http://schemas.microsoft.com/office/drawing/2014/main" id="{6FE73D03-EAEA-43C9-80C1-9F6041A9D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95" y="2301924"/>
            <a:ext cx="3380955" cy="341611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28 (Prediction: Healthy(75%))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283 (Ex: 207; Large: 76)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slightly higher than CI Healthy (64-172)</a:t>
            </a:r>
          </a:p>
          <a:p>
            <a:r>
              <a:rPr lang="en-US" dirty="0"/>
              <a:t>              	             After wash count slightly higher than CI Healthy (7-28); less than cutoff 75.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A157597-57B3-4A99-87A4-E7D75B91AE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09" t="17436" r="31948" b="11852"/>
          <a:stretch/>
        </p:blipFill>
        <p:spPr>
          <a:xfrm>
            <a:off x="521967" y="2224456"/>
            <a:ext cx="4091810" cy="341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5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DF08DB1D-BC01-40AB-9875-EB7386D83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812" y="2280869"/>
            <a:ext cx="3404805" cy="3434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4289AD-F066-4458-88FA-1FD1530CC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11" y="2301924"/>
            <a:ext cx="3383932" cy="341325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2 (Prediction: Healthy (45%))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324 (Ex: 239; Large: 85)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 higher CI Healthy (64-172)</a:t>
            </a:r>
          </a:p>
          <a:p>
            <a:r>
              <a:rPr lang="en-US" dirty="0"/>
              <a:t>              	             After wash count higher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FD1EAA-264F-4956-9E4D-9D8A5BA9A1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61" t="16663" r="31948" b="14015"/>
          <a:stretch/>
        </p:blipFill>
        <p:spPr>
          <a:xfrm>
            <a:off x="341033" y="2280869"/>
            <a:ext cx="4209619" cy="341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14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4DD7B912-11B0-4347-A27D-7D4BD9597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572" y="2312520"/>
            <a:ext cx="3375025" cy="3416112"/>
          </a:xfrm>
          <a:prstGeom prst="rect">
            <a:avLst/>
          </a:prstGeom>
        </p:spPr>
      </p:pic>
      <p:pic>
        <p:nvPicPr>
          <p:cNvPr id="4" name="Picture 3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F31671EE-B0C6-4FB3-A60D-B293F3CC9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745" y="2319318"/>
            <a:ext cx="3386764" cy="341611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29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203 (Ex: 171; Large: 32)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slightly higher than CI Healthy (64-172)</a:t>
            </a:r>
          </a:p>
          <a:p>
            <a:r>
              <a:rPr lang="en-US" dirty="0"/>
              <a:t>              	             After wash count matches CI Healthy (7-28).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1034D7-596D-4B29-8E8C-76BA3E4A09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25" t="17564" r="31948" b="11852"/>
          <a:stretch/>
        </p:blipFill>
        <p:spPr>
          <a:xfrm>
            <a:off x="555338" y="2312520"/>
            <a:ext cx="4052630" cy="339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191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star, dark, night&#10;&#10;Description automatically generated">
            <a:extLst>
              <a:ext uri="{FF2B5EF4-FFF2-40B4-BE49-F238E27FC236}">
                <a16:creationId xmlns:a16="http://schemas.microsoft.com/office/drawing/2014/main" id="{BB0D8CFE-EC7C-4190-BBF9-746C4288A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682" y="2301626"/>
            <a:ext cx="3375197" cy="3398595"/>
          </a:xfrm>
          <a:prstGeom prst="rect">
            <a:avLst/>
          </a:prstGeom>
        </p:spPr>
      </p:pic>
      <p:pic>
        <p:nvPicPr>
          <p:cNvPr id="4" name="Picture 3" descr="A picture containing tree, outdoor, star, outdoor object&#10;&#10;Description automatically generated">
            <a:extLst>
              <a:ext uri="{FF2B5EF4-FFF2-40B4-BE49-F238E27FC236}">
                <a16:creationId xmlns:a16="http://schemas.microsoft.com/office/drawing/2014/main" id="{528F4F8E-1E36-4BD3-9740-1A0C9B8EA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069" y="2301627"/>
            <a:ext cx="3375197" cy="339859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30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1546 (Ex: 1261; Large: 285)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313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of stage 1 (950-1558)</a:t>
            </a:r>
          </a:p>
          <a:p>
            <a:r>
              <a:rPr lang="en-US" dirty="0"/>
              <a:t>              	             After wash count matches CI </a:t>
            </a:r>
            <a:r>
              <a:rPr lang="en-US" dirty="0" err="1"/>
              <a:t>CI</a:t>
            </a:r>
            <a:r>
              <a:rPr lang="en-US" dirty="0"/>
              <a:t> for stage 1 (151-370) 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BD4171-FFB1-443E-8C3A-85E84340AF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39" t="18809" r="31007" b="13077"/>
          <a:stretch/>
        </p:blipFill>
        <p:spPr>
          <a:xfrm>
            <a:off x="161244" y="2244951"/>
            <a:ext cx="4458291" cy="341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77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90165154-AD7A-45B9-94A0-E3698BCB3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802" y="2321258"/>
            <a:ext cx="3357516" cy="3416111"/>
          </a:xfrm>
          <a:prstGeom prst="rect">
            <a:avLst/>
          </a:prstGeom>
        </p:spPr>
      </p:pic>
      <p:pic>
        <p:nvPicPr>
          <p:cNvPr id="6" name="Picture 5" descr="Stars and galaxies in space&#10;&#10;Description automatically generated with low confidence">
            <a:extLst>
              <a:ext uri="{FF2B5EF4-FFF2-40B4-BE49-F238E27FC236}">
                <a16:creationId xmlns:a16="http://schemas.microsoft.com/office/drawing/2014/main" id="{BCC02B5B-CD09-4057-99F3-E74AB49DE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707" y="2321256"/>
            <a:ext cx="3380956" cy="341611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31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202 (Ex: 171; Large: 32)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slightly higher than CI Healthy (64-172)</a:t>
            </a:r>
          </a:p>
          <a:p>
            <a:r>
              <a:rPr lang="en-US" dirty="0"/>
              <a:t>              	             After wash count matches CI Healthy (7-28).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AFC08C-9A07-49B3-BB1B-C4CEC8CB06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69" t="17692" r="31131" b="13077"/>
          <a:stretch/>
        </p:blipFill>
        <p:spPr>
          <a:xfrm>
            <a:off x="260211" y="2323826"/>
            <a:ext cx="4216357" cy="341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88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outdoor object, night, star&#10;&#10;Description automatically generated">
            <a:extLst>
              <a:ext uri="{FF2B5EF4-FFF2-40B4-BE49-F238E27FC236}">
                <a16:creationId xmlns:a16="http://schemas.microsoft.com/office/drawing/2014/main" id="{343A50B7-25A6-45E8-A16D-E4929A54E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35" y="2298801"/>
            <a:ext cx="3363619" cy="3398596"/>
          </a:xfrm>
          <a:prstGeom prst="rect">
            <a:avLst/>
          </a:prstGeom>
        </p:spPr>
      </p:pic>
      <p:pic>
        <p:nvPicPr>
          <p:cNvPr id="6" name="Picture 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5846A52-A0E6-4D32-98B8-AD627051F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94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260" y="2298801"/>
            <a:ext cx="3363619" cy="339859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32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1662 (Ex: 1399; Large: 263)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284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of stage 1 (950-1558)</a:t>
            </a:r>
          </a:p>
          <a:p>
            <a:r>
              <a:rPr lang="en-US" dirty="0"/>
              <a:t>              	             After wash count matches CI for stage 1 (151-370) 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9EF362-5E75-4321-A6FA-5CEAA0BCFC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430" t="16994" r="30570" b="11852"/>
          <a:stretch/>
        </p:blipFill>
        <p:spPr>
          <a:xfrm>
            <a:off x="427740" y="2169506"/>
            <a:ext cx="4245693" cy="339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958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Image of Detected Particles via PANORAMA (33)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90928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Prediction: Cancer (25%)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510 (Ex: 406; Large: 104)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70070F55-D2FB-470E-9CE5-EDCF2B469E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t="2673" r="28611"/>
          <a:stretch/>
        </p:blipFill>
        <p:spPr>
          <a:xfrm>
            <a:off x="140295" y="1985651"/>
            <a:ext cx="3952130" cy="3963203"/>
          </a:xfrm>
        </p:spPr>
      </p:pic>
      <p:pic>
        <p:nvPicPr>
          <p:cNvPr id="10" name="Picture 9" descr="A picture containing tree, night sky&#10;&#10;Description automatically generated">
            <a:extLst>
              <a:ext uri="{FF2B5EF4-FFF2-40B4-BE49-F238E27FC236}">
                <a16:creationId xmlns:a16="http://schemas.microsoft.com/office/drawing/2014/main" id="{655FC996-8CA6-40E8-AB77-933522DFB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34" y="1973608"/>
            <a:ext cx="3817142" cy="3845447"/>
          </a:xfrm>
          <a:prstGeom prst="rect">
            <a:avLst/>
          </a:prstGeom>
        </p:spPr>
      </p:pic>
      <p:pic>
        <p:nvPicPr>
          <p:cNvPr id="14" name="Picture 13" descr="A picture containing star, dark, night, outdoor object&#10;&#10;Description automatically generated">
            <a:extLst>
              <a:ext uri="{FF2B5EF4-FFF2-40B4-BE49-F238E27FC236}">
                <a16:creationId xmlns:a16="http://schemas.microsoft.com/office/drawing/2014/main" id="{995ABE3D-2083-4F6E-A515-C1F6014D7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27" y="1973608"/>
            <a:ext cx="3812995" cy="384544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E6BEE2-F3A1-48EB-AEE7-5089DDCB601F}"/>
              </a:ext>
            </a:extLst>
          </p:cNvPr>
          <p:cNvCxnSpPr/>
          <p:nvPr/>
        </p:nvCxnSpPr>
        <p:spPr>
          <a:xfrm>
            <a:off x="11465727" y="5650069"/>
            <a:ext cx="4206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38F2B7-1E9B-4597-BE43-4AF9E52D696A}"/>
              </a:ext>
            </a:extLst>
          </p:cNvPr>
          <p:cNvCxnSpPr/>
          <p:nvPr/>
        </p:nvCxnSpPr>
        <p:spPr>
          <a:xfrm>
            <a:off x="7598425" y="5677428"/>
            <a:ext cx="4206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C47CD9F-FB5B-4B62-BC91-983AD68DD0B3}"/>
              </a:ext>
            </a:extLst>
          </p:cNvPr>
          <p:cNvSpPr txBox="1"/>
          <p:nvPr/>
        </p:nvSpPr>
        <p:spPr>
          <a:xfrm>
            <a:off x="4344884" y="6014870"/>
            <a:ext cx="6270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lower CI of stage 1 (950-1558)</a:t>
            </a:r>
          </a:p>
          <a:p>
            <a:r>
              <a:rPr lang="en-US" dirty="0"/>
              <a:t>           After wash count lower end CI for stage 1 (151-370)</a:t>
            </a:r>
          </a:p>
        </p:txBody>
      </p:sp>
    </p:spTree>
    <p:extLst>
      <p:ext uri="{BB962C8B-B14F-4D97-AF65-F5344CB8AC3E}">
        <p14:creationId xmlns:p14="http://schemas.microsoft.com/office/powerpoint/2010/main" val="182762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Image of Detected Particles via PANORAMA (34)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90928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Prediction: Cancer (5%)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298 (Ex: 241; Large: 57)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01CD3938-854F-4D61-B367-707B43777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4" t="2023" r="27907" b="1"/>
          <a:stretch/>
        </p:blipFill>
        <p:spPr>
          <a:xfrm>
            <a:off x="115301" y="1831474"/>
            <a:ext cx="3890156" cy="3815579"/>
          </a:xfrm>
        </p:spPr>
      </p:pic>
      <p:pic>
        <p:nvPicPr>
          <p:cNvPr id="10" name="Picture 9" descr="A picture containing tree, outdoor, white, outdoor object&#10;&#10;Description automatically generated">
            <a:extLst>
              <a:ext uri="{FF2B5EF4-FFF2-40B4-BE49-F238E27FC236}">
                <a16:creationId xmlns:a16="http://schemas.microsoft.com/office/drawing/2014/main" id="{FDC78783-CE50-4899-9B2B-A32826F30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036" y="1886227"/>
            <a:ext cx="3815579" cy="3815579"/>
          </a:xfrm>
          <a:prstGeom prst="rect">
            <a:avLst/>
          </a:prstGeom>
        </p:spPr>
      </p:pic>
      <p:pic>
        <p:nvPicPr>
          <p:cNvPr id="14" name="Picture 13" descr="A picture containing star, outdoor object, night sky, night&#10;&#10;Description automatically generated">
            <a:extLst>
              <a:ext uri="{FF2B5EF4-FFF2-40B4-BE49-F238E27FC236}">
                <a16:creationId xmlns:a16="http://schemas.microsoft.com/office/drawing/2014/main" id="{98FC230B-B8FE-4780-99B1-C9FFA6E4B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785" y="1886226"/>
            <a:ext cx="3799497" cy="381557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3F92DB-A1B8-47DA-82CC-295B04824182}"/>
              </a:ext>
            </a:extLst>
          </p:cNvPr>
          <p:cNvCxnSpPr/>
          <p:nvPr/>
        </p:nvCxnSpPr>
        <p:spPr>
          <a:xfrm>
            <a:off x="11418592" y="5600443"/>
            <a:ext cx="4206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4B601E-322B-4343-8B42-B307EAD6DB9F}"/>
              </a:ext>
            </a:extLst>
          </p:cNvPr>
          <p:cNvCxnSpPr/>
          <p:nvPr/>
        </p:nvCxnSpPr>
        <p:spPr>
          <a:xfrm>
            <a:off x="7388113" y="5593509"/>
            <a:ext cx="4206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42772DA-6B13-45A1-B055-C4F4CD3A1497}"/>
              </a:ext>
            </a:extLst>
          </p:cNvPr>
          <p:cNvSpPr txBox="1"/>
          <p:nvPr/>
        </p:nvSpPr>
        <p:spPr>
          <a:xfrm>
            <a:off x="4344884" y="6014870"/>
            <a:ext cx="6270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lower than CI of stage 1 (950-1558)</a:t>
            </a:r>
          </a:p>
          <a:p>
            <a:r>
              <a:rPr lang="en-US" dirty="0"/>
              <a:t>           After wash count lower end CI for stage 1 (151-370)</a:t>
            </a:r>
          </a:p>
        </p:txBody>
      </p:sp>
    </p:spTree>
    <p:extLst>
      <p:ext uri="{BB962C8B-B14F-4D97-AF65-F5344CB8AC3E}">
        <p14:creationId xmlns:p14="http://schemas.microsoft.com/office/powerpoint/2010/main" val="3876003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Image of Detected Particles via PANORAMA (35)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90928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Prediction: Cancer (15%)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526 (Ex: 396; Large: 130)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5FA15E9-97E1-4F87-BC8D-BAEFE1571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3284" r="28810"/>
          <a:stretch/>
        </p:blipFill>
        <p:spPr>
          <a:xfrm>
            <a:off x="114271" y="1938515"/>
            <a:ext cx="3685301" cy="3685943"/>
          </a:xfrm>
        </p:spPr>
      </p:pic>
      <p:pic>
        <p:nvPicPr>
          <p:cNvPr id="12" name="Picture 11" descr="A picture containing tree, outdoor, outdoor object&#10;&#10;Description automatically generated">
            <a:extLst>
              <a:ext uri="{FF2B5EF4-FFF2-40B4-BE49-F238E27FC236}">
                <a16:creationId xmlns:a16="http://schemas.microsoft.com/office/drawing/2014/main" id="{BB7DF985-9369-44A2-9CE5-1D3ACFC02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032" y="1890236"/>
            <a:ext cx="3754806" cy="378250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B977F1-743B-4779-8C18-55F16805604C}"/>
              </a:ext>
            </a:extLst>
          </p:cNvPr>
          <p:cNvCxnSpPr/>
          <p:nvPr/>
        </p:nvCxnSpPr>
        <p:spPr>
          <a:xfrm>
            <a:off x="7210412" y="5573083"/>
            <a:ext cx="4206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picture containing text, star, outdoor object, night sky&#10;&#10;Description automatically generated">
            <a:extLst>
              <a:ext uri="{FF2B5EF4-FFF2-40B4-BE49-F238E27FC236}">
                <a16:creationId xmlns:a16="http://schemas.microsoft.com/office/drawing/2014/main" id="{C0D4FC0F-E166-4740-B5C8-860B7AB0E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641" y="1890236"/>
            <a:ext cx="3715450" cy="378250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16A30DD-7CB4-422D-98F8-D4521AC0BE8C}"/>
              </a:ext>
            </a:extLst>
          </p:cNvPr>
          <p:cNvCxnSpPr/>
          <p:nvPr/>
        </p:nvCxnSpPr>
        <p:spPr>
          <a:xfrm>
            <a:off x="11211202" y="5565499"/>
            <a:ext cx="4206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199F585-8156-480E-BC13-43A82E74B494}"/>
              </a:ext>
            </a:extLst>
          </p:cNvPr>
          <p:cNvSpPr txBox="1"/>
          <p:nvPr/>
        </p:nvSpPr>
        <p:spPr>
          <a:xfrm>
            <a:off x="4344884" y="6014870"/>
            <a:ext cx="6270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lower than CI of lung stage 1 (950-1558)</a:t>
            </a:r>
          </a:p>
          <a:p>
            <a:r>
              <a:rPr lang="en-US" dirty="0"/>
              <a:t>           After wash count lower than CI for lung stage 1 (151-370)</a:t>
            </a:r>
          </a:p>
        </p:txBody>
      </p:sp>
    </p:spTree>
    <p:extLst>
      <p:ext uri="{BB962C8B-B14F-4D97-AF65-F5344CB8AC3E}">
        <p14:creationId xmlns:p14="http://schemas.microsoft.com/office/powerpoint/2010/main" val="961652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+mn-lt"/>
              </a:rPr>
              <a:t>Image of Detected Particles via PANORAMA (36/51)</a:t>
            </a:r>
            <a:endParaRPr lang="en-US" sz="40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90928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cancerous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424 (Ex: 359; Large: 65)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28F7A6B3-F3D5-431C-A311-ABE143616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9" t="4405" r="28711"/>
          <a:stretch/>
        </p:blipFill>
        <p:spPr>
          <a:xfrm>
            <a:off x="139694" y="1973608"/>
            <a:ext cx="3725971" cy="3678086"/>
          </a:xfrm>
        </p:spPr>
      </p:pic>
      <p:pic>
        <p:nvPicPr>
          <p:cNvPr id="10" name="Picture 9" descr="A picture containing white, star, outdoor object, night&#10;&#10;Description automatically generated">
            <a:extLst>
              <a:ext uri="{FF2B5EF4-FFF2-40B4-BE49-F238E27FC236}">
                <a16:creationId xmlns:a16="http://schemas.microsoft.com/office/drawing/2014/main" id="{987CA10A-0819-44A8-85AA-31707D974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473" y="1867431"/>
            <a:ext cx="3826263" cy="3895242"/>
          </a:xfrm>
          <a:prstGeom prst="rect">
            <a:avLst/>
          </a:prstGeom>
        </p:spPr>
      </p:pic>
      <p:pic>
        <p:nvPicPr>
          <p:cNvPr id="14" name="Picture 13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E6CD28DF-9ED7-45BC-9866-7EA7D57C2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44" y="1867429"/>
            <a:ext cx="3826263" cy="389523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5A94DD-36EB-49ED-AAA0-374420D92241}"/>
              </a:ext>
            </a:extLst>
          </p:cNvPr>
          <p:cNvCxnSpPr/>
          <p:nvPr/>
        </p:nvCxnSpPr>
        <p:spPr>
          <a:xfrm>
            <a:off x="7295254" y="5566149"/>
            <a:ext cx="4206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EB4C09-2541-4D31-B948-2CDA4E48728A}"/>
              </a:ext>
            </a:extLst>
          </p:cNvPr>
          <p:cNvCxnSpPr/>
          <p:nvPr/>
        </p:nvCxnSpPr>
        <p:spPr>
          <a:xfrm>
            <a:off x="11227803" y="5600443"/>
            <a:ext cx="4206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0C3EAC6-8984-4DE7-BE82-F6FAB4B00A9C}"/>
              </a:ext>
            </a:extLst>
          </p:cNvPr>
          <p:cNvSpPr txBox="1"/>
          <p:nvPr/>
        </p:nvSpPr>
        <p:spPr>
          <a:xfrm>
            <a:off x="3234286" y="5826532"/>
            <a:ext cx="9916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between the CI of stage 1 (950-1558) and Healthy (64-172)</a:t>
            </a:r>
          </a:p>
          <a:p>
            <a:r>
              <a:rPr lang="en-US" dirty="0"/>
              <a:t>           After wash is </a:t>
            </a:r>
            <a:r>
              <a:rPr lang="en-US"/>
              <a:t>lower than </a:t>
            </a:r>
            <a:r>
              <a:rPr lang="en-US" dirty="0"/>
              <a:t>the CI for stage 1 (151-370)</a:t>
            </a:r>
          </a:p>
        </p:txBody>
      </p:sp>
      <p:pic>
        <p:nvPicPr>
          <p:cNvPr id="1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6D45E756-1AB5-4CD3-AA51-227EAD2378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9" t="4405" r="28711"/>
          <a:stretch/>
        </p:blipFill>
        <p:spPr>
          <a:xfrm>
            <a:off x="292094" y="2126008"/>
            <a:ext cx="3725971" cy="3678086"/>
          </a:xfr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E63A4DA-C2E5-40CC-817C-6FD7A248A8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8" t="3415" r="29239"/>
          <a:stretch/>
        </p:blipFill>
        <p:spPr>
          <a:xfrm>
            <a:off x="139693" y="1811035"/>
            <a:ext cx="3785118" cy="378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656E71B1-45EA-4ED3-B3BB-7A467FA43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12" y="2312520"/>
            <a:ext cx="3386763" cy="3416111"/>
          </a:xfrm>
          <a:prstGeom prst="rect">
            <a:avLst/>
          </a:prstGeom>
        </p:spPr>
      </p:pic>
      <p:pic>
        <p:nvPicPr>
          <p:cNvPr id="4" name="Picture 3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126C0F52-0A63-4400-AF33-69B380ACC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504" y="2321258"/>
            <a:ext cx="3386763" cy="341611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37 (Prediction: (Healthy 27%))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347 (Ex: 218; Large: 129)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74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significantly higher than CI Healthy (7-28).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63B87E-BB02-42B5-A8C6-5A251A1348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71" t="16340" r="30883" b="11852"/>
          <a:stretch/>
        </p:blipFill>
        <p:spPr>
          <a:xfrm>
            <a:off x="143084" y="2132655"/>
            <a:ext cx="4277417" cy="35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32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7AB4097F-13EC-466D-BEF7-DEB5DEAB7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813" y="2300636"/>
            <a:ext cx="3386763" cy="3421981"/>
          </a:xfrm>
          <a:prstGeom prst="rect">
            <a:avLst/>
          </a:prstGeom>
        </p:spPr>
      </p:pic>
      <p:pic>
        <p:nvPicPr>
          <p:cNvPr id="3" name="Picture 2" descr="A picture containing outdoor object, outdoor, night, star&#10;&#10;Description automatically generated">
            <a:extLst>
              <a:ext uri="{FF2B5EF4-FFF2-40B4-BE49-F238E27FC236}">
                <a16:creationId xmlns:a16="http://schemas.microsoft.com/office/drawing/2014/main" id="{E7C6ED12-9743-4C5A-8B89-FECF6CEFD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36" y="2311795"/>
            <a:ext cx="3386763" cy="341611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38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163 (Ex: 137; Large: 26)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lower than CI Healthy (7-28).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272D6FD-3B56-4534-AF53-87177C938F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72" t="16479" r="31948" b="11852"/>
          <a:stretch/>
        </p:blipFill>
        <p:spPr>
          <a:xfrm>
            <a:off x="234119" y="2232669"/>
            <a:ext cx="4350738" cy="373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2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night&#10;&#10;Description automatically generated">
            <a:extLst>
              <a:ext uri="{FF2B5EF4-FFF2-40B4-BE49-F238E27FC236}">
                <a16:creationId xmlns:a16="http://schemas.microsoft.com/office/drawing/2014/main" id="{4D760AA4-7A9E-4EF1-84A0-FA79F2AD1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4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127" y="2301677"/>
            <a:ext cx="3380954" cy="34161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47EFA7-46FE-4F72-A1D2-0C99CB993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451" y="2301678"/>
            <a:ext cx="3380954" cy="341611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3 (Prediction: Cancer (40%))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920 (Ex: 625; Large: 284)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114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barely match CI of stage 1 (950-1558) 	             </a:t>
            </a:r>
          </a:p>
          <a:p>
            <a:r>
              <a:rPr lang="en-US" dirty="0"/>
              <a:t>	             After wash lower than CI stage 1 (151-370) and significantly higher then Healthy (7-28)	</a:t>
            </a:r>
          </a:p>
          <a:p>
            <a:r>
              <a:rPr lang="en-US" dirty="0"/>
              <a:t>Note: 3 %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790E8-B080-4621-9E27-8FE857472A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269" t="16626" r="31066" b="14015"/>
          <a:stretch/>
        </p:blipFill>
        <p:spPr>
          <a:xfrm>
            <a:off x="210114" y="2152237"/>
            <a:ext cx="4348400" cy="34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92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6B0E475D-C43C-48FE-A9F7-9B8E96D5A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69" y="2310471"/>
            <a:ext cx="3386766" cy="3421984"/>
          </a:xfrm>
          <a:prstGeom prst="rect">
            <a:avLst/>
          </a:prstGeom>
        </p:spPr>
      </p:pic>
      <p:pic>
        <p:nvPicPr>
          <p:cNvPr id="21" name="Picture 20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6661EBBC-55B7-4DEF-8E92-BAF5A2AD9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5000"/>
                    </a14:imgEffect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571" y="2310472"/>
            <a:ext cx="3386765" cy="342198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39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95 (Ex: 85; Large: 15)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matches CI Healthy (7-28).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7F03DFD-FA91-4D4A-99AB-DE430AE8E2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805" t="16412" r="31948" b="12523"/>
          <a:stretch/>
        </p:blipFill>
        <p:spPr>
          <a:xfrm>
            <a:off x="379065" y="2172851"/>
            <a:ext cx="4370044" cy="369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2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dark, outdoor object, night sky&#10;&#10;Description automatically generated">
            <a:extLst>
              <a:ext uri="{FF2B5EF4-FFF2-40B4-BE49-F238E27FC236}">
                <a16:creationId xmlns:a16="http://schemas.microsoft.com/office/drawing/2014/main" id="{E7A1A27F-0BB1-4D95-882B-410E086D9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962" y="2310472"/>
            <a:ext cx="3386765" cy="3421983"/>
          </a:xfrm>
          <a:prstGeom prst="rect">
            <a:avLst/>
          </a:prstGeom>
        </p:spPr>
      </p:pic>
      <p:pic>
        <p:nvPicPr>
          <p:cNvPr id="10" name="Picture 9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A0BE9766-5FEF-4A89-8E94-08BF1B1E8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863" y="2310473"/>
            <a:ext cx="3386765" cy="342198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40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49 (Ex: 39; Large: 10)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lower than CI Healthy (7-28).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522A3-FDB6-4BA8-BB2E-F45B45281E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64" t="16412" r="32054" b="12289"/>
          <a:stretch/>
        </p:blipFill>
        <p:spPr>
          <a:xfrm>
            <a:off x="94673" y="2146120"/>
            <a:ext cx="4118098" cy="359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67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6EDB2CB0-5CB8-4104-A698-E8E34D180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32" y="2310472"/>
            <a:ext cx="3386765" cy="342198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41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23 (Ex: 23; Large: 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lower than CI Healthy (7-28).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02DAFD00-B284-421E-AF15-ECB6DD15BD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23" y="2301924"/>
            <a:ext cx="3386765" cy="3421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D3D6B-2FBB-450B-8557-8777932D41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29" t="16538" r="31200" b="11851"/>
          <a:stretch/>
        </p:blipFill>
        <p:spPr>
          <a:xfrm>
            <a:off x="427740" y="2309584"/>
            <a:ext cx="4024314" cy="34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70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Image of Detected Particles via PANORAMA (42)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90928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Prediction: Cancer (55%)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0452B9-CE6F-467C-BC28-C59CC91391B8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753 (Ex: 626; Large: 127)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BC6519-B43A-431E-8042-E6BC51EAA583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123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5E2B8230-EBFF-468B-A49F-DA74D9F3A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9" t="5489" r="28910"/>
          <a:stretch/>
        </p:blipFill>
        <p:spPr>
          <a:xfrm>
            <a:off x="134841" y="1828890"/>
            <a:ext cx="3755884" cy="3690369"/>
          </a:xfrm>
        </p:spPr>
      </p:pic>
      <p:pic>
        <p:nvPicPr>
          <p:cNvPr id="9" name="Picture 8" descr="A picture containing outdoor object, night, night sky&#10;&#10;Description automatically generated">
            <a:extLst>
              <a:ext uri="{FF2B5EF4-FFF2-40B4-BE49-F238E27FC236}">
                <a16:creationId xmlns:a16="http://schemas.microsoft.com/office/drawing/2014/main" id="{192F19DE-B822-4815-9CD0-A96B72853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42" y="1828890"/>
            <a:ext cx="3808481" cy="3828610"/>
          </a:xfrm>
          <a:prstGeom prst="rect">
            <a:avLst/>
          </a:prstGeom>
        </p:spPr>
      </p:pic>
      <p:pic>
        <p:nvPicPr>
          <p:cNvPr id="17" name="Picture 16" descr="A picture containing text, star, outdoor object, night sky&#10;&#10;Description automatically generated">
            <a:extLst>
              <a:ext uri="{FF2B5EF4-FFF2-40B4-BE49-F238E27FC236}">
                <a16:creationId xmlns:a16="http://schemas.microsoft.com/office/drawing/2014/main" id="{F11F5BEE-8472-4EBB-8D89-B11B49DEE8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942" y="1831473"/>
            <a:ext cx="3776710" cy="382861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570E16B-093D-4100-88A0-D9C2DAD77A4E}"/>
              </a:ext>
            </a:extLst>
          </p:cNvPr>
          <p:cNvCxnSpPr/>
          <p:nvPr/>
        </p:nvCxnSpPr>
        <p:spPr>
          <a:xfrm>
            <a:off x="7295254" y="5566149"/>
            <a:ext cx="4206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DE9A1D-EBC0-4ABF-B61A-DFB89482B41D}"/>
              </a:ext>
            </a:extLst>
          </p:cNvPr>
          <p:cNvCxnSpPr/>
          <p:nvPr/>
        </p:nvCxnSpPr>
        <p:spPr>
          <a:xfrm>
            <a:off x="11218375" y="5566149"/>
            <a:ext cx="4206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D85B4E-D96D-4F98-8F68-80322B02CA75}"/>
              </a:ext>
            </a:extLst>
          </p:cNvPr>
          <p:cNvSpPr txBox="1"/>
          <p:nvPr/>
        </p:nvSpPr>
        <p:spPr>
          <a:xfrm>
            <a:off x="4344884" y="6014870"/>
            <a:ext cx="6270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slightly lower than CI of 1 (950-1558)</a:t>
            </a:r>
          </a:p>
          <a:p>
            <a:r>
              <a:rPr lang="en-US" dirty="0"/>
              <a:t>           After wash count lower end CI for stage 3 (151-370)</a:t>
            </a:r>
          </a:p>
        </p:txBody>
      </p:sp>
    </p:spTree>
    <p:extLst>
      <p:ext uri="{BB962C8B-B14F-4D97-AF65-F5344CB8AC3E}">
        <p14:creationId xmlns:p14="http://schemas.microsoft.com/office/powerpoint/2010/main" val="1984919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Image of Detected Particles via PANORAMA (43)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603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i="1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228636" y="6191778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Prediction: Healthy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783F7F-7463-46A5-A5A3-75B0197109DD}"/>
              </a:ext>
            </a:extLst>
          </p:cNvPr>
          <p:cNvSpPr txBox="1"/>
          <p:nvPr/>
        </p:nvSpPr>
        <p:spPr>
          <a:xfrm>
            <a:off x="4344884" y="1185143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397 (Ex: 308; Large: 89)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88B53C-A016-4274-9B66-BAD86DD82365}"/>
              </a:ext>
            </a:extLst>
          </p:cNvPr>
          <p:cNvSpPr txBox="1"/>
          <p:nvPr/>
        </p:nvSpPr>
        <p:spPr>
          <a:xfrm>
            <a:off x="8209527" y="1234944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235F24BD-0C56-4AAD-A3D9-F71A94A48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9" t="4622" r="28711"/>
          <a:stretch/>
        </p:blipFill>
        <p:spPr>
          <a:xfrm>
            <a:off x="122468" y="2015595"/>
            <a:ext cx="3781117" cy="3732413"/>
          </a:xfrm>
        </p:spPr>
      </p:pic>
      <p:pic>
        <p:nvPicPr>
          <p:cNvPr id="10" name="Picture 9" descr="A picture containing white, night sky&#10;&#10;Description automatically generated">
            <a:extLst>
              <a:ext uri="{FF2B5EF4-FFF2-40B4-BE49-F238E27FC236}">
                <a16:creationId xmlns:a16="http://schemas.microsoft.com/office/drawing/2014/main" id="{1AE98491-ABCE-4F9E-813A-3C5CEBC22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03" y="1957306"/>
            <a:ext cx="3824632" cy="3848993"/>
          </a:xfrm>
          <a:prstGeom prst="rect">
            <a:avLst/>
          </a:prstGeom>
        </p:spPr>
      </p:pic>
      <p:pic>
        <p:nvPicPr>
          <p:cNvPr id="24" name="Picture 23" descr="A picture containing star, outdoor object, black, dark&#10;&#10;Description automatically generated">
            <a:extLst>
              <a:ext uri="{FF2B5EF4-FFF2-40B4-BE49-F238E27FC236}">
                <a16:creationId xmlns:a16="http://schemas.microsoft.com/office/drawing/2014/main" id="{25CCF44B-BC3C-4C45-B2E8-190102725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53" y="1957306"/>
            <a:ext cx="3808434" cy="384899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B08690C-8A83-474E-90BB-13D400739415}"/>
              </a:ext>
            </a:extLst>
          </p:cNvPr>
          <p:cNvCxnSpPr/>
          <p:nvPr/>
        </p:nvCxnSpPr>
        <p:spPr>
          <a:xfrm>
            <a:off x="7248120" y="5712250"/>
            <a:ext cx="4206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59D7C6-E50B-46DC-8E06-33C1025AFCEB}"/>
              </a:ext>
            </a:extLst>
          </p:cNvPr>
          <p:cNvCxnSpPr/>
          <p:nvPr/>
        </p:nvCxnSpPr>
        <p:spPr>
          <a:xfrm>
            <a:off x="11116307" y="5712250"/>
            <a:ext cx="4206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D13ADF-55A0-41B2-B556-05770D0CD4BC}"/>
              </a:ext>
            </a:extLst>
          </p:cNvPr>
          <p:cNvSpPr txBox="1"/>
          <p:nvPr/>
        </p:nvSpPr>
        <p:spPr>
          <a:xfrm>
            <a:off x="4344884" y="6014870"/>
            <a:ext cx="6270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lower than CI of stage 1 (950-1558)</a:t>
            </a:r>
          </a:p>
          <a:p>
            <a:r>
              <a:rPr lang="en-US" dirty="0"/>
              <a:t>After wash count lower than CI for stage 1 (151-370) </a:t>
            </a:r>
          </a:p>
        </p:txBody>
      </p:sp>
    </p:spTree>
    <p:extLst>
      <p:ext uri="{BB962C8B-B14F-4D97-AF65-F5344CB8AC3E}">
        <p14:creationId xmlns:p14="http://schemas.microsoft.com/office/powerpoint/2010/main" val="15506460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 object, black, star, dark&#10;&#10;Description automatically generated">
            <a:extLst>
              <a:ext uri="{FF2B5EF4-FFF2-40B4-BE49-F238E27FC236}">
                <a16:creationId xmlns:a16="http://schemas.microsoft.com/office/drawing/2014/main" id="{65FBA396-40C9-4C2E-8C5A-CFA1307AD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4000"/>
                    </a14:imgEffect>
                    <a14:imgEffect>
                      <a14:brightnessContrast bright="39000" contras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030" y="2301922"/>
            <a:ext cx="3386766" cy="3421984"/>
          </a:xfrm>
          <a:prstGeom prst="rect">
            <a:avLst/>
          </a:prstGeom>
        </p:spPr>
      </p:pic>
      <p:pic>
        <p:nvPicPr>
          <p:cNvPr id="4" name="Picture 3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B5B45747-A26A-42F2-9B4E-BFD45F6AA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863" y="2301923"/>
            <a:ext cx="3386765" cy="342198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44 (Prediction: Healthy (77%))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216 (Ex: 204; Large: 12)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slightly higher than CI Healthy (7-28).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5E05AB-03B9-4AC0-A41A-E91DA83460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31" t="16537" r="31217" b="12853"/>
          <a:stretch/>
        </p:blipFill>
        <p:spPr>
          <a:xfrm>
            <a:off x="476611" y="2301922"/>
            <a:ext cx="4114111" cy="342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95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ree, outdoor, white, star&#10;&#10;Description automatically generated">
            <a:extLst>
              <a:ext uri="{FF2B5EF4-FFF2-40B4-BE49-F238E27FC236}">
                <a16:creationId xmlns:a16="http://schemas.microsoft.com/office/drawing/2014/main" id="{6BA985BC-9E76-4BFC-8164-AF389BCDE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9000"/>
                    </a14:imgEffect>
                    <a14:imgEffect>
                      <a14:brightnessContrast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321" y="2301923"/>
            <a:ext cx="3375028" cy="3421985"/>
          </a:xfrm>
          <a:prstGeom prst="rect">
            <a:avLst/>
          </a:prstGeom>
        </p:spPr>
      </p:pic>
      <p:pic>
        <p:nvPicPr>
          <p:cNvPr id="3" name="Picture 2" descr="A picture containing outdoor, star, outdoor object, slope&#10;&#10;Description automatically generated">
            <a:extLst>
              <a:ext uri="{FF2B5EF4-FFF2-40B4-BE49-F238E27FC236}">
                <a16:creationId xmlns:a16="http://schemas.microsoft.com/office/drawing/2014/main" id="{80947463-3611-4147-8DCA-C5366E715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27" y="2301924"/>
            <a:ext cx="3374621" cy="34219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45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13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2191 (Ex: 1984; Large: 207)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215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9793E1-A214-4769-AD30-16742EEF562E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exceeds CI of stage 1 (950-1558)</a:t>
            </a:r>
          </a:p>
          <a:p>
            <a:r>
              <a:rPr lang="en-US" dirty="0"/>
              <a:t>              	             After wash count matches CI for stage 1 (151-370) 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49538B-65F6-4101-A655-D5873C8631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432" t="16537" r="31287" b="11852"/>
          <a:stretch/>
        </p:blipFill>
        <p:spPr>
          <a:xfrm>
            <a:off x="439852" y="2309583"/>
            <a:ext cx="4186572" cy="342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54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5CEC0019-FADE-4E82-ACA4-C0E282574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795" y="2301923"/>
            <a:ext cx="3386768" cy="3421986"/>
          </a:xfrm>
          <a:prstGeom prst="rect">
            <a:avLst/>
          </a:prstGeom>
        </p:spPr>
      </p:pic>
      <p:pic>
        <p:nvPicPr>
          <p:cNvPr id="3" name="Picture 2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B18E55E7-1B8E-4BB0-AC39-8F6DB52B5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330" y="2301923"/>
            <a:ext cx="3386767" cy="342198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46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37 (Ex: 31; Large: 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slightly higher than CI Healthy (7-28).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43083D-6AA2-4926-AC88-6817043832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693" t="16538" r="30772" b="11851"/>
          <a:stretch/>
        </p:blipFill>
        <p:spPr>
          <a:xfrm>
            <a:off x="569781" y="2301922"/>
            <a:ext cx="4038183" cy="342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920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ight, star, outdoor object, night sky&#10;&#10;Description automatically generated">
            <a:extLst>
              <a:ext uri="{FF2B5EF4-FFF2-40B4-BE49-F238E27FC236}">
                <a16:creationId xmlns:a16="http://schemas.microsoft.com/office/drawing/2014/main" id="{5A1E2092-91F9-4CA5-A9FD-DF0840025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675" y="2295944"/>
            <a:ext cx="3393220" cy="3428505"/>
          </a:xfrm>
          <a:prstGeom prst="rect">
            <a:avLst/>
          </a:prstGeom>
        </p:spPr>
      </p:pic>
      <p:pic>
        <p:nvPicPr>
          <p:cNvPr id="3" name="Picture 2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014A79AE-AD32-4ACC-AEF8-2C445E4C86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7000"/>
                    </a14:imgEffect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471" y="2295944"/>
            <a:ext cx="3388458" cy="342963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47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413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1340 (Ex: 1112; Large: 228)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266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stage 1 lung cancer (950-1558)</a:t>
            </a:r>
          </a:p>
          <a:p>
            <a:r>
              <a:rPr lang="en-US" dirty="0"/>
              <a:t>              	             After wash count matches CI stage 1 lung cancer (151-370).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27CFB9-7C91-4A42-B1B7-64C107DD9F7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545" t="16512" r="29887" b="11852"/>
          <a:stretch/>
        </p:blipFill>
        <p:spPr>
          <a:xfrm>
            <a:off x="338741" y="2326417"/>
            <a:ext cx="4296504" cy="34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12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3F14F44C-7C7F-4DD7-808D-B25130F46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254" y="2301924"/>
            <a:ext cx="3386768" cy="3421986"/>
          </a:xfrm>
          <a:prstGeom prst="rect">
            <a:avLst/>
          </a:prstGeom>
        </p:spPr>
      </p:pic>
      <p:pic>
        <p:nvPicPr>
          <p:cNvPr id="7" name="Picture 6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431AB535-EF69-46C9-8612-730B7C4D8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912" y="2301924"/>
            <a:ext cx="3386768" cy="342198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48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327 (Ex: 255; Large: 72)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</a:t>
            </a:r>
            <a:r>
              <a:rPr lang="en-US" dirty="0" err="1"/>
              <a:t>mathes</a:t>
            </a:r>
            <a:r>
              <a:rPr lang="en-US" dirty="0"/>
              <a:t> CI Healthy (7-28).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2990F8-B017-4091-A091-B5806B0E94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89" t="17595" r="30829" b="11852"/>
          <a:stretch/>
        </p:blipFill>
        <p:spPr>
          <a:xfrm>
            <a:off x="507054" y="2301924"/>
            <a:ext cx="4197522" cy="342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7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C2C107B0-A059-4115-A8F0-257715589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779" y="2313296"/>
            <a:ext cx="3380953" cy="341611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4 (Prediction: Healthy (58%)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148 (Ex:133; Large:15)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between CI of stage 1 (950-1558) and Healthy (64-172)</a:t>
            </a:r>
          </a:p>
          <a:p>
            <a:r>
              <a:rPr lang="en-US" dirty="0"/>
              <a:t>              	             After wash count matches CI for stage 1 (151-370) and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6" name="Picture 5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2B647B75-8CC0-4C3F-AD1C-C9C9FE3CD0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3000"/>
                    </a14:imgEffect>
                    <a14:imgEffect>
                      <a14:brightnessContrast brigh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64" y="2301924"/>
            <a:ext cx="3380953" cy="34161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0C398F-61AF-47C6-926E-BF8A0190606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654" t="18809" r="31948" b="11852"/>
          <a:stretch/>
        </p:blipFill>
        <p:spPr>
          <a:xfrm>
            <a:off x="462435" y="2313296"/>
            <a:ext cx="4151344" cy="341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51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outdoor object, star, night&#10;&#10;Description automatically generated">
            <a:extLst>
              <a:ext uri="{FF2B5EF4-FFF2-40B4-BE49-F238E27FC236}">
                <a16:creationId xmlns:a16="http://schemas.microsoft.com/office/drawing/2014/main" id="{C6D0BD68-563C-4137-A26F-8FDCC0755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3000"/>
                    </a14:imgEffect>
                    <a14:imgEffect>
                      <a14:brightnessContrast bright="-45000" contras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30" y="2296534"/>
            <a:ext cx="3386766" cy="3421984"/>
          </a:xfrm>
          <a:prstGeom prst="rect">
            <a:avLst/>
          </a:prstGeom>
        </p:spPr>
      </p:pic>
      <p:pic>
        <p:nvPicPr>
          <p:cNvPr id="8" name="Picture 7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9957B338-E53A-4684-99C1-022F91389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947" y="2301924"/>
            <a:ext cx="3386766" cy="34219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49 (Prediction: Healthy (38%))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742 (Ex: 586; Large: 156)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than CI Healthy (64-172)</a:t>
            </a:r>
          </a:p>
          <a:p>
            <a:r>
              <a:rPr lang="en-US" dirty="0"/>
              <a:t>              	             After wash count lower than CI Healthy (7-28).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EC3996-A546-4F56-8520-5B5B86C572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61" t="18809" r="31948" b="12862"/>
          <a:stretch/>
        </p:blipFill>
        <p:spPr>
          <a:xfrm>
            <a:off x="390138" y="2380962"/>
            <a:ext cx="4183735" cy="342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175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night, star, night sky&#10;&#10;Description automatically generated">
            <a:extLst>
              <a:ext uri="{FF2B5EF4-FFF2-40B4-BE49-F238E27FC236}">
                <a16:creationId xmlns:a16="http://schemas.microsoft.com/office/drawing/2014/main" id="{A8B506E9-B650-4508-84F3-5CA091F2D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32" y="2286687"/>
            <a:ext cx="3386765" cy="3445768"/>
          </a:xfrm>
          <a:prstGeom prst="rect">
            <a:avLst/>
          </a:prstGeom>
        </p:spPr>
      </p:pic>
      <p:pic>
        <p:nvPicPr>
          <p:cNvPr id="8" name="Picture 7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011AC909-8550-4AB9-B8FF-F5742094D4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78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850" y="2276280"/>
            <a:ext cx="3386765" cy="342850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50 (Prediction: Cancer (10%))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928 (Ex: 790; Large: 138)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</a:t>
            </a:r>
            <a:r>
              <a:rPr lang="en-US" u="sng" dirty="0"/>
              <a:t>matches CI stage 1 lung cance</a:t>
            </a:r>
            <a:r>
              <a:rPr lang="en-US" dirty="0"/>
              <a:t>r (950-1558)</a:t>
            </a:r>
          </a:p>
          <a:p>
            <a:r>
              <a:rPr lang="en-US" dirty="0"/>
              <a:t>              	             After wash count lower than CI stage 1 lung cancer (151-370).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BE32D0-F861-484C-B524-8590364A3F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033" t="18809" r="31948" b="11851"/>
          <a:stretch/>
        </p:blipFill>
        <p:spPr>
          <a:xfrm>
            <a:off x="166362" y="2286687"/>
            <a:ext cx="4431025" cy="35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935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A33D1-DE3D-42C5-846C-1A56EC376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0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Summary of all predictions and the samples health</a:t>
            </a:r>
            <a:br>
              <a:rPr lang="en-US" dirty="0"/>
            </a:br>
            <a:r>
              <a:rPr lang="en-US" dirty="0"/>
              <a:t>(Healthy AND Head and Neck Cancer)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83C329-463A-4BAD-A668-99C850E81A55}"/>
              </a:ext>
            </a:extLst>
          </p:cNvPr>
          <p:cNvGraphicFramePr>
            <a:graphicFrameLocks noGrp="1"/>
          </p:cNvGraphicFramePr>
          <p:nvPr/>
        </p:nvGraphicFramePr>
        <p:xfrm>
          <a:off x="1056541" y="1764076"/>
          <a:ext cx="10078917" cy="4619644"/>
        </p:xfrm>
        <a:graphic>
          <a:graphicData uri="http://schemas.openxmlformats.org/drawingml/2006/table">
            <a:tbl>
              <a:tblPr/>
              <a:tblGrid>
                <a:gridCol w="890954">
                  <a:extLst>
                    <a:ext uri="{9D8B030D-6E8A-4147-A177-3AD203B41FA5}">
                      <a16:colId xmlns:a16="http://schemas.microsoft.com/office/drawing/2014/main" val="2043514528"/>
                    </a:ext>
                  </a:extLst>
                </a:gridCol>
                <a:gridCol w="890954">
                  <a:extLst>
                    <a:ext uri="{9D8B030D-6E8A-4147-A177-3AD203B41FA5}">
                      <a16:colId xmlns:a16="http://schemas.microsoft.com/office/drawing/2014/main" val="1387596820"/>
                    </a:ext>
                  </a:extLst>
                </a:gridCol>
                <a:gridCol w="890954">
                  <a:extLst>
                    <a:ext uri="{9D8B030D-6E8A-4147-A177-3AD203B41FA5}">
                      <a16:colId xmlns:a16="http://schemas.microsoft.com/office/drawing/2014/main" val="4213406999"/>
                    </a:ext>
                  </a:extLst>
                </a:gridCol>
                <a:gridCol w="890954">
                  <a:extLst>
                    <a:ext uri="{9D8B030D-6E8A-4147-A177-3AD203B41FA5}">
                      <a16:colId xmlns:a16="http://schemas.microsoft.com/office/drawing/2014/main" val="4050016649"/>
                    </a:ext>
                  </a:extLst>
                </a:gridCol>
                <a:gridCol w="890954">
                  <a:extLst>
                    <a:ext uri="{9D8B030D-6E8A-4147-A177-3AD203B41FA5}">
                      <a16:colId xmlns:a16="http://schemas.microsoft.com/office/drawing/2014/main" val="2034536516"/>
                    </a:ext>
                  </a:extLst>
                </a:gridCol>
                <a:gridCol w="890954">
                  <a:extLst>
                    <a:ext uri="{9D8B030D-6E8A-4147-A177-3AD203B41FA5}">
                      <a16:colId xmlns:a16="http://schemas.microsoft.com/office/drawing/2014/main" val="3716056903"/>
                    </a:ext>
                  </a:extLst>
                </a:gridCol>
                <a:gridCol w="2227385">
                  <a:extLst>
                    <a:ext uri="{9D8B030D-6E8A-4147-A177-3AD203B41FA5}">
                      <a16:colId xmlns:a16="http://schemas.microsoft.com/office/drawing/2014/main" val="883796330"/>
                    </a:ext>
                  </a:extLst>
                </a:gridCol>
                <a:gridCol w="1614854">
                  <a:extLst>
                    <a:ext uri="{9D8B030D-6E8A-4147-A177-3AD203B41FA5}">
                      <a16:colId xmlns:a16="http://schemas.microsoft.com/office/drawing/2014/main" val="1973497275"/>
                    </a:ext>
                  </a:extLst>
                </a:gridCol>
                <a:gridCol w="890954">
                  <a:extLst>
                    <a:ext uri="{9D8B030D-6E8A-4147-A177-3AD203B41FA5}">
                      <a16:colId xmlns:a16="http://schemas.microsoft.com/office/drawing/2014/main" val="1348181988"/>
                    </a:ext>
                  </a:extLst>
                </a:gridCol>
              </a:tblGrid>
              <a:tr h="4227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Patient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Particles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 Particles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Exosomes like particles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Retained Exosomes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mir-21%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Prediction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state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367059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24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969342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324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(45%)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04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105256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635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 HN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316138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Healthy(58%)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48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22479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1509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1449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 HN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280287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39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34027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Healthy(71%)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32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2322355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1555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454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1101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538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37%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 HN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936329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1759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1409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315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7.90%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 HN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638417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748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257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491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 HN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9775201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116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324354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398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115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800145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(12%)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 HN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159108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114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741435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428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11.5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 (based on MIR-21)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 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 HN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504536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123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6880271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381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112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4898716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337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1623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344 HN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580224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111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2652041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93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81851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66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402198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73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3432229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102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024813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249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110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7541990"/>
                  </a:ext>
                </a:extLst>
              </a:tr>
              <a:tr h="1571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 HN</a:t>
                      </a:r>
                    </a:p>
                  </a:txBody>
                  <a:tcPr marL="7857" marR="7857" marT="785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681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5874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A33D1-DE3D-42C5-846C-1A56EC376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043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Summary of all predictions and the samples health</a:t>
            </a:r>
            <a:br>
              <a:rPr lang="en-US" dirty="0"/>
            </a:br>
            <a:r>
              <a:rPr lang="en-US" dirty="0"/>
              <a:t>(Healthy AND Head and Neck Cancer)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7972490-BD7C-4960-B387-CD1D746702C6}"/>
              </a:ext>
            </a:extLst>
          </p:cNvPr>
          <p:cNvGraphicFramePr>
            <a:graphicFrameLocks noGrp="1"/>
          </p:cNvGraphicFramePr>
          <p:nvPr/>
        </p:nvGraphicFramePr>
        <p:xfrm>
          <a:off x="1228436" y="1657202"/>
          <a:ext cx="9892143" cy="4991964"/>
        </p:xfrm>
        <a:graphic>
          <a:graphicData uri="http://schemas.openxmlformats.org/drawingml/2006/table">
            <a:tbl>
              <a:tblPr/>
              <a:tblGrid>
                <a:gridCol w="1099127">
                  <a:extLst>
                    <a:ext uri="{9D8B030D-6E8A-4147-A177-3AD203B41FA5}">
                      <a16:colId xmlns:a16="http://schemas.microsoft.com/office/drawing/2014/main" val="3593178518"/>
                    </a:ext>
                  </a:extLst>
                </a:gridCol>
                <a:gridCol w="1099127">
                  <a:extLst>
                    <a:ext uri="{9D8B030D-6E8A-4147-A177-3AD203B41FA5}">
                      <a16:colId xmlns:a16="http://schemas.microsoft.com/office/drawing/2014/main" val="2446301016"/>
                    </a:ext>
                  </a:extLst>
                </a:gridCol>
                <a:gridCol w="1099127">
                  <a:extLst>
                    <a:ext uri="{9D8B030D-6E8A-4147-A177-3AD203B41FA5}">
                      <a16:colId xmlns:a16="http://schemas.microsoft.com/office/drawing/2014/main" val="914604305"/>
                    </a:ext>
                  </a:extLst>
                </a:gridCol>
                <a:gridCol w="1099127">
                  <a:extLst>
                    <a:ext uri="{9D8B030D-6E8A-4147-A177-3AD203B41FA5}">
                      <a16:colId xmlns:a16="http://schemas.microsoft.com/office/drawing/2014/main" val="243348206"/>
                    </a:ext>
                  </a:extLst>
                </a:gridCol>
                <a:gridCol w="1099127">
                  <a:extLst>
                    <a:ext uri="{9D8B030D-6E8A-4147-A177-3AD203B41FA5}">
                      <a16:colId xmlns:a16="http://schemas.microsoft.com/office/drawing/2014/main" val="4271534423"/>
                    </a:ext>
                  </a:extLst>
                </a:gridCol>
                <a:gridCol w="1099127">
                  <a:extLst>
                    <a:ext uri="{9D8B030D-6E8A-4147-A177-3AD203B41FA5}">
                      <a16:colId xmlns:a16="http://schemas.microsoft.com/office/drawing/2014/main" val="2115908077"/>
                    </a:ext>
                  </a:extLst>
                </a:gridCol>
                <a:gridCol w="1099127">
                  <a:extLst>
                    <a:ext uri="{9D8B030D-6E8A-4147-A177-3AD203B41FA5}">
                      <a16:colId xmlns:a16="http://schemas.microsoft.com/office/drawing/2014/main" val="3148294576"/>
                    </a:ext>
                  </a:extLst>
                </a:gridCol>
                <a:gridCol w="1099127">
                  <a:extLst>
                    <a:ext uri="{9D8B030D-6E8A-4147-A177-3AD203B41FA5}">
                      <a16:colId xmlns:a16="http://schemas.microsoft.com/office/drawing/2014/main" val="2143819999"/>
                    </a:ext>
                  </a:extLst>
                </a:gridCol>
                <a:gridCol w="1099127">
                  <a:extLst>
                    <a:ext uri="{9D8B030D-6E8A-4147-A177-3AD203B41FA5}">
                      <a16:colId xmlns:a16="http://schemas.microsoft.com/office/drawing/2014/main" val="2969716822"/>
                    </a:ext>
                  </a:extLst>
                </a:gridCol>
              </a:tblGrid>
              <a:tr h="3181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Patient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Particles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Large Particles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Exosomes like particles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Retained Exosomes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mir-21%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Prediction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Actual state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449828"/>
                  </a:ext>
                </a:extLst>
              </a:tr>
              <a:tr h="11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235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 HN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0172500"/>
                  </a:ext>
                </a:extLst>
              </a:tr>
              <a:tr h="2140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(45%)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92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948567"/>
                  </a:ext>
                </a:extLst>
              </a:tr>
              <a:tr h="11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1312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238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1074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 HN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386496"/>
                  </a:ext>
                </a:extLst>
              </a:tr>
              <a:tr h="2140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293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Healthy(75%)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83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915960"/>
                  </a:ext>
                </a:extLst>
              </a:tr>
              <a:tr h="11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90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1807071"/>
                  </a:ext>
                </a:extLst>
              </a:tr>
              <a:tr h="11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1546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1261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313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 HN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7897233"/>
                  </a:ext>
                </a:extLst>
              </a:tr>
              <a:tr h="11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59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814290"/>
                  </a:ext>
                </a:extLst>
              </a:tr>
              <a:tr h="11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1662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1399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 HN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472449"/>
                  </a:ext>
                </a:extLst>
              </a:tr>
              <a:tr h="2140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 (25%)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317 HN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0823443"/>
                  </a:ext>
                </a:extLst>
              </a:tr>
              <a:tr h="2140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298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 (5%)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 HN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7222234"/>
                  </a:ext>
                </a:extLst>
              </a:tr>
              <a:tr h="2140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526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396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 (15%)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 HN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4241070"/>
                  </a:ext>
                </a:extLst>
              </a:tr>
              <a:tr h="11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 HN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0263776"/>
                  </a:ext>
                </a:extLst>
              </a:tr>
              <a:tr h="2140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347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(27%)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117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0877823"/>
                  </a:ext>
                </a:extLst>
              </a:tr>
              <a:tr h="11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119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639244"/>
                  </a:ext>
                </a:extLst>
              </a:tr>
              <a:tr h="11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128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2535467"/>
                  </a:ext>
                </a:extLst>
              </a:tr>
              <a:tr h="11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124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3147210"/>
                  </a:ext>
                </a:extLst>
              </a:tr>
              <a:tr h="11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120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146190"/>
                  </a:ext>
                </a:extLst>
              </a:tr>
              <a:tr h="2140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753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626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 (55%)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 HN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600229"/>
                  </a:ext>
                </a:extLst>
              </a:tr>
              <a:tr h="11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126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4019792"/>
                  </a:ext>
                </a:extLst>
              </a:tr>
              <a:tr h="2140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(77%)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127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870272"/>
                  </a:ext>
                </a:extLst>
              </a:tr>
              <a:tr h="11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2191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1984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 HN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308978"/>
                  </a:ext>
                </a:extLst>
              </a:tr>
              <a:tr h="11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109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0390554"/>
                  </a:ext>
                </a:extLst>
              </a:tr>
              <a:tr h="11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1112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 HN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5152023"/>
                  </a:ext>
                </a:extLst>
              </a:tr>
              <a:tr h="11827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104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457522"/>
                  </a:ext>
                </a:extLst>
              </a:tr>
              <a:tr h="2140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742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586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 (38%)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HCR 118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0484948"/>
                  </a:ext>
                </a:extLst>
              </a:tr>
              <a:tr h="2140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928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 (10%)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 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222 HN</a:t>
                      </a:r>
                    </a:p>
                  </a:txBody>
                  <a:tcPr marL="5914" marR="5914" marT="59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945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6574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48E668F-4C33-4DB6-881B-AF1C55568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8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452" y="2337860"/>
            <a:ext cx="3369235" cy="3416111"/>
          </a:xfrm>
          <a:prstGeom prst="rect">
            <a:avLst/>
          </a:prstGeom>
        </p:spPr>
      </p:pic>
      <p:pic>
        <p:nvPicPr>
          <p:cNvPr id="6" name="Picture 5" descr="A picture containing night, outdoor object, night sky&#10;&#10;Description automatically generated">
            <a:extLst>
              <a:ext uri="{FF2B5EF4-FFF2-40B4-BE49-F238E27FC236}">
                <a16:creationId xmlns:a16="http://schemas.microsoft.com/office/drawing/2014/main" id="{FA16B163-B404-47AF-AF58-4A6F9410D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27" y="2337860"/>
            <a:ext cx="3369234" cy="341611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5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31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1509 (Ex: 1449; Large: 60)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210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of stage 1 (950-1558)</a:t>
            </a:r>
          </a:p>
          <a:p>
            <a:r>
              <a:rPr lang="en-US" dirty="0"/>
              <a:t>              	             After wash count matches CI for stage 1 (151-370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D7EAE4-EFBB-4DE3-95D6-62D047C34F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31" t="16099" r="30308" b="11852"/>
          <a:stretch/>
        </p:blipFill>
        <p:spPr>
          <a:xfrm>
            <a:off x="490052" y="2301924"/>
            <a:ext cx="4211267" cy="341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935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 object, star, dark, night&#10;&#10;Description automatically generated">
            <a:extLst>
              <a:ext uri="{FF2B5EF4-FFF2-40B4-BE49-F238E27FC236}">
                <a16:creationId xmlns:a16="http://schemas.microsoft.com/office/drawing/2014/main" id="{BB37BE7F-B10A-43EB-9897-20BB31381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9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958" y="2301924"/>
            <a:ext cx="3386763" cy="3416111"/>
          </a:xfrm>
          <a:prstGeom prst="rect">
            <a:avLst/>
          </a:prstGeom>
        </p:spPr>
      </p:pic>
      <p:pic>
        <p:nvPicPr>
          <p:cNvPr id="3" name="Picture 2" descr="A picture containing outdoor, night, night sky&#10;&#10;Description automatically generated">
            <a:extLst>
              <a:ext uri="{FF2B5EF4-FFF2-40B4-BE49-F238E27FC236}">
                <a16:creationId xmlns:a16="http://schemas.microsoft.com/office/drawing/2014/main" id="{8D972495-C3A1-41CA-AF4B-A0716BF97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127" y="2334844"/>
            <a:ext cx="3386762" cy="341611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6 (Prediction: Healthy (93%))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293 (Ex: 180; Large: 103)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CI Healthy (64-172)</a:t>
            </a:r>
          </a:p>
          <a:p>
            <a:r>
              <a:rPr lang="en-US" dirty="0"/>
              <a:t>              	             After wash count slightly higher matches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8CDA64-90DD-413B-91C7-3DDBC652E6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692" t="16142" r="31948" b="11852"/>
          <a:stretch/>
        </p:blipFill>
        <p:spPr>
          <a:xfrm>
            <a:off x="642458" y="2480696"/>
            <a:ext cx="3910037" cy="341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73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5627C37D-D346-4F8B-8BED-2854644F6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878" y="2313296"/>
            <a:ext cx="3380892" cy="3416110"/>
          </a:xfrm>
          <a:prstGeom prst="rect">
            <a:avLst/>
          </a:prstGeom>
        </p:spPr>
      </p:pic>
      <p:pic>
        <p:nvPicPr>
          <p:cNvPr id="3" name="Picture 2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ABC4F584-384B-4764-B8CA-D8E9192C99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5000"/>
                    </a14:imgEffect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855" y="2313296"/>
            <a:ext cx="3380892" cy="341611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7 (Prediction: Healthy (71%))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187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151 (Ex: 99; Large: 52)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Healthy (64-172)</a:t>
            </a:r>
          </a:p>
          <a:p>
            <a:r>
              <a:rPr lang="en-US" dirty="0"/>
              <a:t>              	             After wash count slightly higher CI Healthy (7-28)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39D23-5D07-415D-9B43-1B7CE07CFEE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915" t="16456" r="31136" b="11852"/>
          <a:stretch/>
        </p:blipFill>
        <p:spPr>
          <a:xfrm>
            <a:off x="251794" y="2240240"/>
            <a:ext cx="4403999" cy="362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07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1BD76D36-B1E4-469F-9301-B0C8816E7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38" y="2278280"/>
            <a:ext cx="3380952" cy="3416110"/>
          </a:xfrm>
          <a:prstGeom prst="rect">
            <a:avLst/>
          </a:prstGeom>
        </p:spPr>
      </p:pic>
      <p:pic>
        <p:nvPicPr>
          <p:cNvPr id="6" name="Picture 5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B619A60B-90EF-4CF3-B317-F3EAA6464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691" y="2278280"/>
            <a:ext cx="3380952" cy="341611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8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55593"/>
            <a:ext cx="3582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1555 (Ex: 1101; Large: 454)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55593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538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of stage 1 (950-1558)</a:t>
            </a:r>
          </a:p>
          <a:p>
            <a:r>
              <a:rPr lang="en-US" dirty="0"/>
              <a:t>              	             After wash count Exceeds CI for stage 1 (151-370)	</a:t>
            </a:r>
          </a:p>
          <a:p>
            <a:r>
              <a:rPr lang="en-US" dirty="0"/>
              <a:t>Note: 37%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DE48B-7D20-4F83-82F6-F53992C9AF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46" t="16967" r="32286" b="11852"/>
          <a:stretch/>
        </p:blipFill>
        <p:spPr>
          <a:xfrm>
            <a:off x="346878" y="2278280"/>
            <a:ext cx="4208259" cy="35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81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4506</Words>
  <Application>Microsoft Office PowerPoint</Application>
  <PresentationFormat>Widescreen</PresentationFormat>
  <Paragraphs>1015</Paragraphs>
  <Slides>53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Blind Test Healthy vs Head and Neck Cancer Plasma Samples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of Detected Particles via PANORAMA (11)(Prediction: Healthy)</vt:lpstr>
      <vt:lpstr>Image of Detected Particles via PANORAMA (12)(Prediction: Healthy)</vt:lpstr>
      <vt:lpstr>Image of Detected Particles via PANORAMA (13) (Prediction: Healthy (12%))</vt:lpstr>
      <vt:lpstr>Image of Detected Particles via PANORAMA (14) (Prediction: Healthy)</vt:lpstr>
      <vt:lpstr>Image of Detected Particles via PANORAMA (15)(Prediction: Cancer)</vt:lpstr>
      <vt:lpstr>Image of Detected Particles via PANORAMA (16) (Prediction: Healthy)</vt:lpstr>
      <vt:lpstr>Image of Detected Particles via PANORAMA (17)(Prediction: Healthy)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of Detected Particles via PANORAMA (24)(Prediction: Healthy)</vt:lpstr>
      <vt:lpstr>Image of Detected Particles via PANORAMA (25)(Prediction: Cancer(50%))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of Detected Particles via PANORAMA (33)</vt:lpstr>
      <vt:lpstr>Image of Detected Particles via PANORAMA (34)</vt:lpstr>
      <vt:lpstr>Image of Detected Particles via PANORAMA (35)</vt:lpstr>
      <vt:lpstr>Image of Detected Particles via PANORAMA (36/51)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of Detected Particles via PANORAMA (42)</vt:lpstr>
      <vt:lpstr>Image of Detected Particles via PANORAMA (43)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all predictions and the samples health (Healthy AND Head and Neck Cancer)</vt:lpstr>
      <vt:lpstr>Summary of all predictions and the samples health (Healthy AND Head and Neck Cancer)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Blind Test Healthy vs Head and Neck Cancer Plasma Samples</dc:title>
  <dc:creator>Sadman Mallick</dc:creator>
  <cp:lastModifiedBy>Sadman Mallick</cp:lastModifiedBy>
  <cp:revision>1</cp:revision>
  <dcterms:created xsi:type="dcterms:W3CDTF">2024-02-25T22:25:48Z</dcterms:created>
  <dcterms:modified xsi:type="dcterms:W3CDTF">2024-02-25T22:26:22Z</dcterms:modified>
</cp:coreProperties>
</file>